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A19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229600" y="0"/>
            <a:ext cx="3962095" cy="6858000"/>
          </a:xfrm>
          <a:prstGeom prst="rect">
            <a:avLst/>
          </a:prstGeom>
          <a:gradFill rotWithShape="1">
            <a:gsLst>
              <a:gs pos="0">
                <a:srgbClr val="EE0000"/>
              </a:gs>
              <a:gs pos="100000">
                <a:srgbClr val="B00000"/>
              </a:gs>
            </a:gsLst>
            <a:lin scaled="0" ang="162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8174736" y="0"/>
            <a:ext cx="54864" cy="6858000"/>
          </a:xfrm>
          <a:prstGeom prst="rect">
            <a:avLst/>
          </a:prstGeom>
          <a:solidFill>
            <a:srgbClr val="1A19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ansible_mark_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1234440"/>
            <a:ext cx="1920240" cy="236829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22960" y="3794760"/>
            <a:ext cx="6858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 i="0">
                <a:solidFill>
                  <a:srgbClr val="EE0000"/>
                </a:solidFill>
                <a:latin typeface="Carlito"/>
              </a:rPr>
              <a:t>MODERNE IT-AUTOMATISIERUNG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4160520"/>
            <a:ext cx="7315200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6000" b="1" i="0">
                <a:solidFill>
                  <a:srgbClr val="FFFFFF"/>
                </a:solidFill>
                <a:latin typeface="Carlito"/>
              </a:rPr>
              <a:t>Ansible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5257800"/>
            <a:ext cx="6858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0" i="0">
                <a:solidFill>
                  <a:srgbClr val="D8D8D8"/>
                </a:solidFill>
                <a:latin typeface="Carlito"/>
              </a:rPr>
              <a:t>Agentenlos  ·  Idempotent  ·  Deklarativ  ·  YAML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5989320"/>
            <a:ext cx="6858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9A9A9A"/>
                </a:solidFill>
                <a:latin typeface="Carlito"/>
              </a:rPr>
              <a:t>Was es ist · Aufbau · Syntax · Ad-hoc · Jinja2 · Facts · FQCN · Collections · Rollen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0" y="1463040"/>
            <a:ext cx="3017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>
                <a:solidFill>
                  <a:srgbClr val="FFFFFF"/>
                </a:solidFill>
                <a:latin typeface="Carlito"/>
              </a:rPr>
              <a:t>INHALT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0" y="1965960"/>
            <a:ext cx="3017520" cy="3657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50000"/>
              </a:lnSpc>
            </a:pPr>
            <a:r>
              <a:rPr sz="1400" b="0" i="0">
                <a:solidFill>
                  <a:srgbClr val="FFFFFF"/>
                </a:solidFill>
                <a:latin typeface="Carlito"/>
              </a:rPr>
              <a:t>1.  Was ist Ansible?</a:t>
            </a:r>
          </a:p>
          <a:p>
            <a:pPr algn="l">
              <a:lnSpc>
                <a:spcPct val="150000"/>
              </a:lnSpc>
            </a:pPr>
            <a:r>
              <a:rPr sz="1400" b="0" i="0">
                <a:solidFill>
                  <a:srgbClr val="FFFFFF"/>
                </a:solidFill>
                <a:latin typeface="Carlito"/>
              </a:rPr>
              <a:t>2.  Aufbau &amp; Architektur</a:t>
            </a:r>
          </a:p>
          <a:p>
            <a:pPr algn="l">
              <a:lnSpc>
                <a:spcPct val="150000"/>
              </a:lnSpc>
            </a:pPr>
            <a:r>
              <a:rPr sz="1400" b="0" i="0">
                <a:solidFill>
                  <a:srgbClr val="FFFFFF"/>
                </a:solidFill>
                <a:latin typeface="Carlito"/>
              </a:rPr>
              <a:t>3.  YAML, Playbooks &amp; Ad-hoc</a:t>
            </a:r>
          </a:p>
          <a:p>
            <a:pPr algn="l">
              <a:lnSpc>
                <a:spcPct val="150000"/>
              </a:lnSpc>
            </a:pPr>
            <a:r>
              <a:rPr sz="1400" b="0" i="0">
                <a:solidFill>
                  <a:srgbClr val="FFFFFF"/>
                </a:solidFill>
                <a:latin typeface="Carlito"/>
              </a:rPr>
              <a:t>4.  Module, Jinja2 &amp; Facts</a:t>
            </a:r>
          </a:p>
          <a:p>
            <a:pPr algn="l">
              <a:lnSpc>
                <a:spcPct val="150000"/>
              </a:lnSpc>
            </a:pPr>
            <a:r>
              <a:rPr sz="1400" b="0" i="0">
                <a:solidFill>
                  <a:srgbClr val="FFFFFF"/>
                </a:solidFill>
                <a:latin typeface="Carlito"/>
              </a:rPr>
              <a:t>5.  Variablen &amp; Auflösung</a:t>
            </a:r>
          </a:p>
          <a:p>
            <a:pPr algn="l">
              <a:lnSpc>
                <a:spcPct val="150000"/>
              </a:lnSpc>
            </a:pPr>
            <a:r>
              <a:rPr sz="1400" b="0" i="0">
                <a:solidFill>
                  <a:srgbClr val="FFFFFF"/>
                </a:solidFill>
                <a:latin typeface="Carlito"/>
              </a:rPr>
              <a:t>6.  Ansible Vault (Secrets)</a:t>
            </a:r>
          </a:p>
          <a:p>
            <a:pPr algn="l">
              <a:lnSpc>
                <a:spcPct val="150000"/>
              </a:lnSpc>
            </a:pPr>
            <a:r>
              <a:rPr sz="1400" b="0" i="0">
                <a:solidFill>
                  <a:srgbClr val="FFFFFF"/>
                </a:solidFill>
                <a:latin typeface="Carlito"/>
              </a:rPr>
              <a:t>7.  FQCN &amp; Collections</a:t>
            </a:r>
          </a:p>
          <a:p>
            <a:pPr algn="l">
              <a:lnSpc>
                <a:spcPct val="150000"/>
              </a:lnSpc>
            </a:pPr>
            <a:r>
              <a:rPr sz="1400" b="0" i="0">
                <a:solidFill>
                  <a:srgbClr val="FFFFFF"/>
                </a:solidFill>
                <a:latin typeface="Carlito"/>
              </a:rPr>
              <a:t>8.  Rollen &amp; Praxis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5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11155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GRUNDLAGEN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85800"/>
            <a:ext cx="1115568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A1918"/>
                </a:solidFill>
                <a:latin typeface="Carlito"/>
              </a:rPr>
              <a:t>Was ist Ansible?</a:t>
            </a:r>
          </a:p>
        </p:txBody>
      </p:sp>
      <p:sp>
        <p:nvSpPr>
          <p:cNvPr id="5" name="Rectangle 4"/>
          <p:cNvSpPr/>
          <p:nvPr/>
        </p:nvSpPr>
        <p:spPr>
          <a:xfrm>
            <a:off x="521207" y="1298448"/>
            <a:ext cx="1737360" cy="41148"/>
          </a:xfrm>
          <a:prstGeom prst="rect">
            <a:avLst/>
          </a:prstGeom>
          <a:gradFill rotWithShape="1">
            <a:gsLst>
              <a:gs pos="0">
                <a:srgbClr val="B00000"/>
              </a:gs>
              <a:gs pos="100000">
                <a:srgbClr val="EE0000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ansible_mark_r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2840" y="228600"/>
            <a:ext cx="566928" cy="694944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502920" y="1417320"/>
            <a:ext cx="7315200" cy="1051560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A1918"/>
              </a:gs>
              <a:gs pos="100000">
                <a:srgbClr val="B00000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00200"/>
            <a:ext cx="676656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 i="0">
                <a:solidFill>
                  <a:srgbClr val="FFFFFF"/>
                </a:solidFill>
                <a:latin typeface="Carlito"/>
              </a:rPr>
              <a:t>Ansible ist ein Open-Source-Tool zur Automatisierung von IT-Aufgaben — Provisionierung, Konfigurationsmanagement und Anwendungs-Deployment.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02920" y="2743200"/>
            <a:ext cx="3657600" cy="16459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685800" y="292608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85800" y="292608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16152" y="2926080"/>
            <a:ext cx="27889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Agentenlos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04088" y="3401568"/>
            <a:ext cx="3255264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Kein Agent auf Zielsystemen nötig. Kommunikation über SSH (Linux) bzw. WinRM (Windows).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43400" y="2743200"/>
            <a:ext cx="3657600" cy="16459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4526280" y="292608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26280" y="292608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P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56632" y="2926080"/>
            <a:ext cx="27889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Push-basiert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44568" y="3401568"/>
            <a:ext cx="3255264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Der Control Node stößt Änderungen aktiv an. Kein Pull-Mechanismus, kein ständiger Dienst.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02920" y="4572000"/>
            <a:ext cx="3657600" cy="16459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685800" y="475488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85800" y="475488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D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216152" y="4754880"/>
            <a:ext cx="27889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Deklarativ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04088" y="5230368"/>
            <a:ext cx="3255264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Du beschreibst den gewünschten Ziel-Zustand in YAML — nicht die einzelnen Schritte.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4343400" y="4572000"/>
            <a:ext cx="3657600" cy="16459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4526280" y="475488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526280" y="475488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I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056632" y="4754880"/>
            <a:ext cx="27889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Idempotent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44568" y="5230368"/>
            <a:ext cx="3255264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Mehrfaches Ausführen führt zum selben Ergebnis — keine doppelten Änderungen.</a:t>
            </a:r>
          </a:p>
        </p:txBody>
      </p:sp>
      <p:pic>
        <p:nvPicPr>
          <p:cNvPr id="29" name="Picture 28" descr="ansible_mark_r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5360" y="1737360"/>
            <a:ext cx="1554480" cy="1911095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8366760" y="3749039"/>
            <a:ext cx="32918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KEY FACTS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366760" y="4114800"/>
            <a:ext cx="16459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>
                <a:solidFill>
                  <a:srgbClr val="1A1918"/>
                </a:solidFill>
                <a:latin typeface="Carlito"/>
              </a:rPr>
              <a:t>Red Hat / IBM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012680" y="4187952"/>
            <a:ext cx="20116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Open-Source-Projekt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366760" y="4681728"/>
            <a:ext cx="16459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>
                <a:solidFill>
                  <a:srgbClr val="1A1918"/>
                </a:solidFill>
                <a:latin typeface="Carlito"/>
              </a:rPr>
              <a:t>Python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012680" y="4754880"/>
            <a:ext cx="20116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Implementiert in Python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366760" y="5248656"/>
            <a:ext cx="16459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>
                <a:solidFill>
                  <a:srgbClr val="1A1918"/>
                </a:solidFill>
                <a:latin typeface="Carlito"/>
              </a:rPr>
              <a:t>4000+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012680" y="5321808"/>
            <a:ext cx="20116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Module verfügbar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366760" y="5815584"/>
            <a:ext cx="16459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 i="0">
                <a:solidFill>
                  <a:srgbClr val="1A1918"/>
                </a:solidFill>
                <a:latin typeface="Carlito"/>
              </a:rPr>
              <a:t>2012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012680" y="5888736"/>
            <a:ext cx="20116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Erstveröffentlichung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02920" y="6473952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>
                <a:solidFill>
                  <a:srgbClr val="8A8A8A"/>
                </a:solidFill>
                <a:latin typeface="Carlito"/>
              </a:rPr>
              <a:t>Ansible — moderne Automatisierung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1155680" y="6473952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 i="0">
                <a:solidFill>
                  <a:srgbClr val="8A8A8A"/>
                </a:solidFill>
                <a:latin typeface="Carlito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11155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ARCHITEKTUR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85800"/>
            <a:ext cx="1115568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A1918"/>
                </a:solidFill>
                <a:latin typeface="Carlito"/>
              </a:rPr>
              <a:t>Wie ist Ansible aufgebaut?</a:t>
            </a:r>
          </a:p>
        </p:txBody>
      </p:sp>
      <p:sp>
        <p:nvSpPr>
          <p:cNvPr id="5" name="Rectangle 4"/>
          <p:cNvSpPr/>
          <p:nvPr/>
        </p:nvSpPr>
        <p:spPr>
          <a:xfrm>
            <a:off x="521207" y="1298448"/>
            <a:ext cx="1737360" cy="41148"/>
          </a:xfrm>
          <a:prstGeom prst="rect">
            <a:avLst/>
          </a:prstGeom>
          <a:gradFill rotWithShape="1">
            <a:gsLst>
              <a:gs pos="0">
                <a:srgbClr val="B00000"/>
              </a:gs>
              <a:gs pos="100000">
                <a:srgbClr val="EE0000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ansible_mark_r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2840" y="228600"/>
            <a:ext cx="566928" cy="694944"/>
          </a:xfrm>
          <a:prstGeom prst="rect">
            <a:avLst/>
          </a:prstGeom>
        </p:spPr>
      </p:pic>
      <p:pic>
        <p:nvPicPr>
          <p:cNvPr id="7" name="Picture 6" descr="architektu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1417320"/>
            <a:ext cx="7406640" cy="343612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183879" y="1463040"/>
            <a:ext cx="35661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KOMPONENTEN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183879" y="1828800"/>
            <a:ext cx="35661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1A1918"/>
                </a:solidFill>
                <a:latin typeface="Carlito"/>
              </a:rPr>
              <a:t>Control Node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83879" y="2084832"/>
            <a:ext cx="35661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050" b="0" i="0">
                <a:solidFill>
                  <a:srgbClr val="555555"/>
                </a:solidFill>
                <a:latin typeface="Carlito"/>
              </a:rPr>
              <a:t>Rechner, auf dem Ansible installiert ist; enthält Playbooks &amp; Inventory.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83879" y="2944368"/>
            <a:ext cx="35661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1A1918"/>
                </a:solidFill>
                <a:latin typeface="Carlito"/>
              </a:rPr>
              <a:t>Managed Nodes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83879" y="3200400"/>
            <a:ext cx="35661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050" b="0" i="0">
                <a:solidFill>
                  <a:srgbClr val="555555"/>
                </a:solidFill>
                <a:latin typeface="Carlito"/>
              </a:rPr>
              <a:t>Zielsysteme, die über SSH/WinRM erreicht werden.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83879" y="4059935"/>
            <a:ext cx="35661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1A1918"/>
                </a:solidFill>
                <a:latin typeface="Carlito"/>
              </a:rPr>
              <a:t>Inventory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83879" y="4315968"/>
            <a:ext cx="35661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050" b="0" i="0">
                <a:solidFill>
                  <a:srgbClr val="555555"/>
                </a:solidFill>
                <a:latin typeface="Carlito"/>
              </a:rPr>
              <a:t>Liste aller Hosts und Gruppen (INI oder YAML).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83879" y="5175503"/>
            <a:ext cx="35661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1A1918"/>
                </a:solidFill>
                <a:latin typeface="Carlito"/>
              </a:rPr>
              <a:t>Module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183879" y="5431536"/>
            <a:ext cx="35661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050" b="0" i="0">
                <a:solidFill>
                  <a:srgbClr val="555555"/>
                </a:solidFill>
                <a:latin typeface="Carlito"/>
              </a:rPr>
              <a:t>Bausteine, die eine Aufgabe ausführen (z.B. copy, apt).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6473952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>
                <a:solidFill>
                  <a:srgbClr val="8A8A8A"/>
                </a:solidFill>
                <a:latin typeface="Carlito"/>
              </a:rPr>
              <a:t>Ansible — moderne Automatisierung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55680" y="6473952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 i="0">
                <a:solidFill>
                  <a:srgbClr val="8A8A8A"/>
                </a:solidFill>
                <a:latin typeface="Carlito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5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11155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ARCHITEKTUR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85800"/>
            <a:ext cx="1115568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A1918"/>
                </a:solidFill>
                <a:latin typeface="Carlito"/>
              </a:rPr>
              <a:t>Vier Kernkonzepte</a:t>
            </a:r>
          </a:p>
        </p:txBody>
      </p:sp>
      <p:sp>
        <p:nvSpPr>
          <p:cNvPr id="5" name="Rectangle 4"/>
          <p:cNvSpPr/>
          <p:nvPr/>
        </p:nvSpPr>
        <p:spPr>
          <a:xfrm>
            <a:off x="521207" y="1298448"/>
            <a:ext cx="1737360" cy="41148"/>
          </a:xfrm>
          <a:prstGeom prst="rect">
            <a:avLst/>
          </a:prstGeom>
          <a:gradFill rotWithShape="1">
            <a:gsLst>
              <a:gs pos="0">
                <a:srgbClr val="B00000"/>
              </a:gs>
              <a:gs pos="100000">
                <a:srgbClr val="EE0000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ansible_mark_r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2840" y="228600"/>
            <a:ext cx="566928" cy="694944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502920" y="1463040"/>
            <a:ext cx="5486400" cy="21945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685800" y="164592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5800" y="164592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16152" y="1645920"/>
            <a:ext cx="46177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Playbooks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4088" y="2121408"/>
            <a:ext cx="5084064" cy="141731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YAML-Dateien, die beschreiben, was auf welchen Hosts passieren soll. Ein Playbook enthält ein oder mehrere Plays mit Tasks (Aufgaben).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63640" y="1463040"/>
            <a:ext cx="5486400" cy="21945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446520" y="164592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46520" y="164592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76872" y="1645920"/>
            <a:ext cx="46177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Inventory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64807" y="2121408"/>
            <a:ext cx="5084064" cy="141731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Die Host-Liste. Definiert Server, Gruppen und Variablen. Formate: INI oder YAML. Auch dynamisch (Cloud, VMware) möglich.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02920" y="3931920"/>
            <a:ext cx="5486400" cy="21945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685800" y="411480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85800" y="411480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16152" y="4114800"/>
            <a:ext cx="46177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Module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04088" y="4590288"/>
            <a:ext cx="5084064" cy="141731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Kleine Programme, die eine konkrete Aktion ausführen: Paket installieren, Datei kopieren, Dienst starten. Werden über FQCN referenziert.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263640" y="3931920"/>
            <a:ext cx="5486400" cy="21945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6446520" y="411480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46520" y="411480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976872" y="4114800"/>
            <a:ext cx="46177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Rollen &amp; Collections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464807" y="4590288"/>
            <a:ext cx="5084064" cy="141731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Rollen bündeln Tasks/Templates/Variablen zu wiederverwendbaren Einheiten. Collections verteilen Module, Rollen &amp; Plugins.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02920" y="6473952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>
                <a:solidFill>
                  <a:srgbClr val="8A8A8A"/>
                </a:solidFill>
                <a:latin typeface="Carlito"/>
              </a:rPr>
              <a:t>Ansible — moderne Automatisierung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155680" y="6473952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 i="0">
                <a:solidFill>
                  <a:srgbClr val="8A8A8A"/>
                </a:solidFill>
                <a:latin typeface="Carlito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11155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KONFIGURATION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85800"/>
            <a:ext cx="1115568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A1918"/>
                </a:solidFill>
                <a:latin typeface="Carlito"/>
              </a:rPr>
              <a:t>ansible.cfg — die Konfigurationsdatei</a:t>
            </a:r>
          </a:p>
        </p:txBody>
      </p:sp>
      <p:sp>
        <p:nvSpPr>
          <p:cNvPr id="5" name="Rectangle 4"/>
          <p:cNvSpPr/>
          <p:nvPr/>
        </p:nvSpPr>
        <p:spPr>
          <a:xfrm>
            <a:off x="521207" y="1298448"/>
            <a:ext cx="1737360" cy="41148"/>
          </a:xfrm>
          <a:prstGeom prst="rect">
            <a:avLst/>
          </a:prstGeom>
          <a:gradFill rotWithShape="1">
            <a:gsLst>
              <a:gs pos="0">
                <a:srgbClr val="B00000"/>
              </a:gs>
              <a:gs pos="100000">
                <a:srgbClr val="EE0000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ansible_mark_r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2840" y="228600"/>
            <a:ext cx="566928" cy="69494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02920" y="1417320"/>
            <a:ext cx="1115568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0" i="0">
                <a:solidFill>
                  <a:srgbClr val="1A1918"/>
                </a:solidFill>
                <a:latin typeface="Carlito"/>
              </a:rPr>
              <a:t>ansible.cfg steuert das Verhalten von Ansible global. INI-Format mit Sektionen wie [defaults], [privilege_escalation] und [ssh_connection].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2194560"/>
            <a:ext cx="5029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SUCHREIHENFOLGE — WER GEWINNT?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02920" y="2651760"/>
            <a:ext cx="365760" cy="365760"/>
          </a:xfrm>
          <a:prstGeom prst="roundRect">
            <a:avLst>
              <a:gd name="adj" fmla="val 30000"/>
            </a:avLst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02920" y="2679191"/>
            <a:ext cx="3657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300" b="1" i="0">
                <a:solidFill>
                  <a:srgbClr val="FFFFFF"/>
                </a:solidFill>
                <a:latin typeface="Carlito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1560" y="2688336"/>
            <a:ext cx="233172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1" i="0">
                <a:solidFill>
                  <a:srgbClr val="B00000"/>
                </a:solidFill>
                <a:latin typeface="DejaVu Sans Mono"/>
              </a:rPr>
              <a:t>ANSIBLE_CONFIG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20440" y="2706624"/>
            <a:ext cx="20116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0">
                <a:solidFill>
                  <a:srgbClr val="555555"/>
                </a:solidFill>
                <a:latin typeface="Carlito"/>
              </a:rPr>
              <a:t>Umgebungsvariable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2920" y="3218688"/>
            <a:ext cx="365760" cy="365760"/>
          </a:xfrm>
          <a:prstGeom prst="roundRect">
            <a:avLst>
              <a:gd name="adj" fmla="val 30000"/>
            </a:avLst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02920" y="3246120"/>
            <a:ext cx="3657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300" b="1" i="0">
                <a:solidFill>
                  <a:srgbClr val="FFFFFF"/>
                </a:solidFill>
                <a:latin typeface="Carlito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51560" y="3255264"/>
            <a:ext cx="233172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1" i="0">
                <a:solidFill>
                  <a:srgbClr val="B00000"/>
                </a:solidFill>
                <a:latin typeface="DejaVu Sans Mono"/>
              </a:rPr>
              <a:t>./ansible.cfg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520440" y="3273552"/>
            <a:ext cx="20116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0">
                <a:solidFill>
                  <a:srgbClr val="555555"/>
                </a:solidFill>
                <a:latin typeface="Carlito"/>
              </a:rPr>
              <a:t>Projektverzeichnis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02920" y="3785615"/>
            <a:ext cx="365760" cy="365760"/>
          </a:xfrm>
          <a:prstGeom prst="roundRect">
            <a:avLst>
              <a:gd name="adj" fmla="val 30000"/>
            </a:avLst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02920" y="3813048"/>
            <a:ext cx="3657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300" b="1" i="0">
                <a:solidFill>
                  <a:srgbClr val="FFFFFF"/>
                </a:solidFill>
                <a:latin typeface="Carlito"/>
              </a:rP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51560" y="3822191"/>
            <a:ext cx="233172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1" i="0">
                <a:solidFill>
                  <a:srgbClr val="B00000"/>
                </a:solidFill>
                <a:latin typeface="DejaVu Sans Mono"/>
              </a:rPr>
              <a:t>~/.ansible.cfg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520440" y="3840479"/>
            <a:ext cx="20116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0">
                <a:solidFill>
                  <a:srgbClr val="555555"/>
                </a:solidFill>
                <a:latin typeface="Carlito"/>
              </a:rPr>
              <a:t>Home-Verzeichnis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02920" y="4352544"/>
            <a:ext cx="365760" cy="365760"/>
          </a:xfrm>
          <a:prstGeom prst="roundRect">
            <a:avLst>
              <a:gd name="adj" fmla="val 30000"/>
            </a:avLst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02920" y="4379976"/>
            <a:ext cx="3657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300" b="1" i="0">
                <a:solidFill>
                  <a:srgbClr val="FFFFFF"/>
                </a:solidFill>
                <a:latin typeface="Carlit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51560" y="4389120"/>
            <a:ext cx="233172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1" i="0">
                <a:solidFill>
                  <a:srgbClr val="B00000"/>
                </a:solidFill>
                <a:latin typeface="DejaVu Sans Mono"/>
              </a:rPr>
              <a:t>/etc/ansible/ansible.cfg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520440" y="4407407"/>
            <a:ext cx="20116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0">
                <a:solidFill>
                  <a:srgbClr val="555555"/>
                </a:solidFill>
                <a:latin typeface="Carlito"/>
              </a:rPr>
              <a:t>systemweit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02920" y="5056632"/>
            <a:ext cx="50292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1" i="0">
                <a:solidFill>
                  <a:srgbClr val="1A1918"/>
                </a:solidFill>
                <a:latin typeface="Carlito"/>
              </a:rPr>
              <a:t>Erste gefundene Datei gewinnt — </a:t>
            </a:r>
            <a:r>
              <a:rPr sz="1150" b="1" i="0">
                <a:solidFill>
                  <a:srgbClr val="EE0000"/>
                </a:solidFill>
                <a:latin typeface="Carlito"/>
              </a:rPr>
              <a:t>kein Zusammenführen!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852160" y="2194560"/>
            <a:ext cx="5852160" cy="3298698"/>
          </a:xfrm>
          <a:prstGeom prst="roundRect">
            <a:avLst>
              <a:gd name="adj" fmla="val 4000"/>
            </a:avLst>
          </a:prstGeom>
          <a:solidFill>
            <a:srgbClr val="1E1E1E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5852160" y="2194560"/>
            <a:ext cx="5852160" cy="292608"/>
          </a:xfrm>
          <a:prstGeom prst="roundRect">
            <a:avLst>
              <a:gd name="adj" fmla="val 14000"/>
            </a:avLst>
          </a:prstGeom>
          <a:solidFill>
            <a:srgbClr val="1E1E1E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080760" y="2226564"/>
            <a:ext cx="539496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1" i="0">
                <a:solidFill>
                  <a:srgbClr val="EE0000"/>
                </a:solidFill>
                <a:latin typeface="DejaVu Sans Mono"/>
              </a:rPr>
              <a:t>Beispiel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053328" y="2706624"/>
            <a:ext cx="5449824" cy="298780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5000"/>
              </a:lnSpc>
            </a:pPr>
            <a:r>
              <a:rPr sz="1050" b="0">
                <a:solidFill>
                  <a:srgbClr val="8BC37C"/>
                </a:solidFill>
                <a:latin typeface="DejaVu Sans Mono"/>
              </a:rPr>
              <a:t># ansible.cfg (INI-Format)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[defaults]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inventory = ./inventory.yml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remote_user = admin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forks = 20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host_key_checking = False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gather_facts = True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roles_path = ./roles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 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[privilege_escalation]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become = True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become_method = sudo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 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[ssh_connection]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pipelining = True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02920" y="6473952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>
                <a:solidFill>
                  <a:srgbClr val="8A8A8A"/>
                </a:solidFill>
                <a:latin typeface="Carlito"/>
              </a:rPr>
              <a:t>Ansible — moderne Automatisierung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1155680" y="6473952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 i="0">
                <a:solidFill>
                  <a:srgbClr val="8A8A8A"/>
                </a:solidFill>
                <a:latin typeface="Carlito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11155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KONFIGURATION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85800"/>
            <a:ext cx="1115568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A1918"/>
                </a:solidFill>
                <a:latin typeface="Carlito"/>
              </a:rPr>
              <a:t>ansible.cfg — wichtige Parameter</a:t>
            </a:r>
          </a:p>
        </p:txBody>
      </p:sp>
      <p:sp>
        <p:nvSpPr>
          <p:cNvPr id="5" name="Rectangle 4"/>
          <p:cNvSpPr/>
          <p:nvPr/>
        </p:nvSpPr>
        <p:spPr>
          <a:xfrm>
            <a:off x="521207" y="1298448"/>
            <a:ext cx="1737360" cy="41148"/>
          </a:xfrm>
          <a:prstGeom prst="rect">
            <a:avLst/>
          </a:prstGeom>
          <a:gradFill rotWithShape="1">
            <a:gsLst>
              <a:gs pos="0">
                <a:srgbClr val="B00000"/>
              </a:gs>
              <a:gs pos="100000">
                <a:srgbClr val="EE0000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ansible_mark_r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2840" y="228600"/>
            <a:ext cx="566928" cy="69494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02920" y="1463040"/>
            <a:ext cx="35661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EE0000"/>
                </a:solidFill>
                <a:latin typeface="DejaVu Sans Mono"/>
              </a:rPr>
              <a:t>[defaults]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1965960"/>
            <a:ext cx="15087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 i="0">
                <a:solidFill>
                  <a:srgbClr val="B00000"/>
                </a:solidFill>
                <a:latin typeface="DejaVu Sans Mono"/>
              </a:rPr>
              <a:t>inventory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011680" y="1965960"/>
            <a:ext cx="2057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0">
                <a:solidFill>
                  <a:srgbClr val="555555"/>
                </a:solidFill>
                <a:latin typeface="Carlito"/>
              </a:rPr>
              <a:t>Pfad zur Inventory-Datei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2386584"/>
            <a:ext cx="15087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 i="0">
                <a:solidFill>
                  <a:srgbClr val="B00000"/>
                </a:solidFill>
                <a:latin typeface="DejaVu Sans Mono"/>
              </a:rPr>
              <a:t>remote_user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011680" y="2386584"/>
            <a:ext cx="2057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0">
                <a:solidFill>
                  <a:srgbClr val="555555"/>
                </a:solidFill>
                <a:latin typeface="Carlito"/>
              </a:rPr>
              <a:t>Standard-SSH-Benutzer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2807208"/>
            <a:ext cx="15087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 i="0">
                <a:solidFill>
                  <a:srgbClr val="B00000"/>
                </a:solidFill>
                <a:latin typeface="DejaVu Sans Mono"/>
              </a:rPr>
              <a:t>forks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011680" y="2807208"/>
            <a:ext cx="2057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0">
                <a:solidFill>
                  <a:srgbClr val="555555"/>
                </a:solidFill>
                <a:latin typeface="Carlito"/>
              </a:rPr>
              <a:t>parallele Prozesse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3227832"/>
            <a:ext cx="15087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 i="0">
                <a:solidFill>
                  <a:srgbClr val="B00000"/>
                </a:solidFill>
                <a:latin typeface="DejaVu Sans Mono"/>
              </a:rPr>
              <a:t>host_key_checking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011680" y="3227832"/>
            <a:ext cx="2057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0">
                <a:solidFill>
                  <a:srgbClr val="555555"/>
                </a:solidFill>
                <a:latin typeface="Carlito"/>
              </a:rPr>
              <a:t>SSH-Key-Prüfung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3648456"/>
            <a:ext cx="15087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 i="0">
                <a:solidFill>
                  <a:srgbClr val="B00000"/>
                </a:solidFill>
                <a:latin typeface="DejaVu Sans Mono"/>
              </a:rPr>
              <a:t>gather_facts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011680" y="3648456"/>
            <a:ext cx="2057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0">
                <a:solidFill>
                  <a:srgbClr val="555555"/>
                </a:solidFill>
                <a:latin typeface="Carlito"/>
              </a:rPr>
              <a:t>Facts sammeln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2920" y="4069080"/>
            <a:ext cx="15087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 i="0">
                <a:solidFill>
                  <a:srgbClr val="B00000"/>
                </a:solidFill>
                <a:latin typeface="DejaVu Sans Mono"/>
              </a:rPr>
              <a:t>roles_path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011680" y="4069080"/>
            <a:ext cx="2057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0">
                <a:solidFill>
                  <a:srgbClr val="555555"/>
                </a:solidFill>
                <a:latin typeface="Carlito"/>
              </a:rPr>
              <a:t>Suchpfad für Rollen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297680" y="1463040"/>
            <a:ext cx="35661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EE0000"/>
                </a:solidFill>
                <a:latin typeface="DejaVu Sans Mono"/>
              </a:rPr>
              <a:t>[privilege_escalation]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297680" y="1965960"/>
            <a:ext cx="15544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 i="0">
                <a:solidFill>
                  <a:srgbClr val="B00000"/>
                </a:solidFill>
                <a:latin typeface="DejaVu Sans Mono"/>
              </a:rPr>
              <a:t>become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852160" y="1965960"/>
            <a:ext cx="20116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0">
                <a:solidFill>
                  <a:srgbClr val="555555"/>
                </a:solidFill>
                <a:latin typeface="Carlito"/>
              </a:rPr>
              <a:t>sudo aktivieren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297680" y="2386584"/>
            <a:ext cx="15544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 i="0">
                <a:solidFill>
                  <a:srgbClr val="B00000"/>
                </a:solidFill>
                <a:latin typeface="DejaVu Sans Mono"/>
              </a:rPr>
              <a:t>become_method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852160" y="2386584"/>
            <a:ext cx="20116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0">
                <a:solidFill>
                  <a:srgbClr val="555555"/>
                </a:solidFill>
                <a:latin typeface="Carlito"/>
              </a:rPr>
              <a:t>sudo / su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297680" y="2807208"/>
            <a:ext cx="15544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 i="0">
                <a:solidFill>
                  <a:srgbClr val="B00000"/>
                </a:solidFill>
                <a:latin typeface="DejaVu Sans Mono"/>
              </a:rPr>
              <a:t>become_user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852160" y="2807208"/>
            <a:ext cx="20116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0">
                <a:solidFill>
                  <a:srgbClr val="555555"/>
                </a:solidFill>
                <a:latin typeface="Carlito"/>
              </a:rPr>
              <a:t>Ziel-Benutzer (root)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297680" y="3227832"/>
            <a:ext cx="15544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 i="0">
                <a:solidFill>
                  <a:srgbClr val="B00000"/>
                </a:solidFill>
                <a:latin typeface="DejaVu Sans Mono"/>
              </a:rPr>
              <a:t>become_ask_pass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852160" y="3227832"/>
            <a:ext cx="20116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0">
                <a:solidFill>
                  <a:srgbClr val="555555"/>
                </a:solidFill>
                <a:latin typeface="Carlito"/>
              </a:rPr>
              <a:t>Passwort abfragen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092440" y="1463040"/>
            <a:ext cx="35661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EE0000"/>
                </a:solidFill>
                <a:latin typeface="DejaVu Sans Mono"/>
              </a:rPr>
              <a:t>[ssh_connection]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092440" y="1965960"/>
            <a:ext cx="1371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 i="0">
                <a:solidFill>
                  <a:srgbClr val="B00000"/>
                </a:solidFill>
                <a:latin typeface="DejaVu Sans Mono"/>
              </a:rPr>
              <a:t>pipelining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464040" y="1965960"/>
            <a:ext cx="21945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0">
                <a:solidFill>
                  <a:srgbClr val="555555"/>
                </a:solidFill>
                <a:latin typeface="Carlito"/>
              </a:rPr>
              <a:t>weniger SSH-Roundtrips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092440" y="2386584"/>
            <a:ext cx="1371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 i="0">
                <a:solidFill>
                  <a:srgbClr val="B00000"/>
                </a:solidFill>
                <a:latin typeface="DejaVu Sans Mono"/>
              </a:rPr>
              <a:t>ssh_args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464040" y="2386584"/>
            <a:ext cx="21945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0">
                <a:solidFill>
                  <a:srgbClr val="555555"/>
                </a:solidFill>
                <a:latin typeface="Carlito"/>
              </a:rPr>
              <a:t>zusätzl. SSH-Argumente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092440" y="2807208"/>
            <a:ext cx="1371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 i="0">
                <a:solidFill>
                  <a:srgbClr val="B00000"/>
                </a:solidFill>
                <a:latin typeface="DejaVu Sans Mono"/>
              </a:rPr>
              <a:t>control_path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464040" y="2807208"/>
            <a:ext cx="21945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0">
                <a:solidFill>
                  <a:srgbClr val="555555"/>
                </a:solidFill>
                <a:latin typeface="Carlito"/>
              </a:rPr>
              <a:t>ControlMaster-Socket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02920" y="6473952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>
                <a:solidFill>
                  <a:srgbClr val="8A8A8A"/>
                </a:solidFill>
                <a:latin typeface="Carlito"/>
              </a:rPr>
              <a:t>Ansible — moderne Automatisierung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1155680" y="6473952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 i="0">
                <a:solidFill>
                  <a:srgbClr val="8A8A8A"/>
                </a:solidFill>
                <a:latin typeface="Carlito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11155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SYNTAX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85800"/>
            <a:ext cx="1115568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A1918"/>
                </a:solidFill>
                <a:latin typeface="Carlito"/>
              </a:rPr>
              <a:t>YAML — die Sprache von Ansible</a:t>
            </a:r>
          </a:p>
        </p:txBody>
      </p:sp>
      <p:sp>
        <p:nvSpPr>
          <p:cNvPr id="5" name="Rectangle 4"/>
          <p:cNvSpPr/>
          <p:nvPr/>
        </p:nvSpPr>
        <p:spPr>
          <a:xfrm>
            <a:off x="521207" y="1298448"/>
            <a:ext cx="1737360" cy="41148"/>
          </a:xfrm>
          <a:prstGeom prst="rect">
            <a:avLst/>
          </a:prstGeom>
          <a:gradFill rotWithShape="1">
            <a:gsLst>
              <a:gs pos="0">
                <a:srgbClr val="B00000"/>
              </a:gs>
              <a:gs pos="100000">
                <a:srgbClr val="EE0000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ansible_mark_r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2840" y="228600"/>
            <a:ext cx="566928" cy="69494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02920" y="1463040"/>
            <a:ext cx="5120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GRUNDREGELN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1828800"/>
            <a:ext cx="5120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1A1918"/>
                </a:solidFill>
                <a:latin typeface="Carlito"/>
              </a:rPr>
              <a:t>Schlüssel: Wert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2084832"/>
            <a:ext cx="51206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Einfache Zuweisungen, getrennt durch Doppelpunkt.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2788920"/>
            <a:ext cx="5120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1A1918"/>
                </a:solidFill>
                <a:latin typeface="Carlito"/>
              </a:rPr>
              <a:t>Einrückung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3044952"/>
            <a:ext cx="51206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Struktur über Leerzeichen (2 Spaces, KEINE Tabs).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3749039"/>
            <a:ext cx="5120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1A1918"/>
                </a:solidFill>
                <a:latin typeface="Carlito"/>
              </a:rPr>
              <a:t>Listen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4005072"/>
            <a:ext cx="51206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Aufzählungen mit Bindestrich (-).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4709159"/>
            <a:ext cx="5120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1A1918"/>
                </a:solidFill>
                <a:latin typeface="Carlito"/>
              </a:rPr>
              <a:t>Lesbar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4965192"/>
            <a:ext cx="51206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YAML ist menschenlesbar, kein Code-Zwang.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943600" y="1463040"/>
            <a:ext cx="5760720" cy="3445764"/>
          </a:xfrm>
          <a:prstGeom prst="roundRect">
            <a:avLst>
              <a:gd name="adj" fmla="val 4000"/>
            </a:avLst>
          </a:prstGeom>
          <a:solidFill>
            <a:srgbClr val="1E1E1E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144768" y="1627632"/>
            <a:ext cx="5358383" cy="31348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5000"/>
              </a:lnSpc>
            </a:pPr>
            <a:r>
              <a:rPr sz="1100" b="0">
                <a:solidFill>
                  <a:srgbClr val="8BC37C"/>
                </a:solidFill>
                <a:latin typeface="DejaVu Sans Mono"/>
              </a:rPr>
              <a:t># Inventory (hosts.yml)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7EC8FF"/>
                </a:solidFill>
                <a:latin typeface="DejaVu Sans Mono"/>
              </a:rPr>
              <a:t>all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: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100" b="0">
                <a:solidFill>
                  <a:srgbClr val="7EC8FF"/>
                </a:solidFill>
                <a:latin typeface="DejaVu Sans Mono"/>
              </a:rPr>
              <a:t>hosts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: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   </a:t>
            </a:r>
            <a:r>
              <a:rPr sz="1100" b="0">
                <a:solidFill>
                  <a:srgbClr val="7EC8FF"/>
                </a:solidFill>
                <a:latin typeface="DejaVu Sans Mono"/>
              </a:rPr>
              <a:t>webserver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: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     </a:t>
            </a:r>
            <a:r>
              <a:rPr sz="1100" b="0">
                <a:solidFill>
                  <a:srgbClr val="7EC8FF"/>
                </a:solidFill>
                <a:latin typeface="DejaVu Sans Mono"/>
              </a:rPr>
              <a:t>ansible_host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: 192.168.1.10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   </a:t>
            </a:r>
            <a:r>
              <a:rPr sz="1100" b="0">
                <a:solidFill>
                  <a:srgbClr val="7EC8FF"/>
                </a:solidFill>
                <a:latin typeface="DejaVu Sans Mono"/>
              </a:rPr>
              <a:t>database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: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     </a:t>
            </a:r>
            <a:r>
              <a:rPr sz="1100" b="0">
                <a:solidFill>
                  <a:srgbClr val="7EC8FF"/>
                </a:solidFill>
                <a:latin typeface="DejaVu Sans Mono"/>
              </a:rPr>
              <a:t>ansible_host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: 192.168.1.20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8BC37C"/>
                </a:solidFill>
                <a:latin typeface="DejaVu Sans Mono"/>
              </a:rPr>
              <a:t># Schlüssel-Wert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7EC8FF"/>
                </a:solidFill>
                <a:latin typeface="DejaVu Sans Mono"/>
              </a:rPr>
              <a:t>name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: "Mein Webserver"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7EC8FF"/>
                </a:solidFill>
                <a:latin typeface="DejaVu Sans Mono"/>
              </a:rPr>
              <a:t>paket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: nginx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8BC37C"/>
                </a:solidFill>
                <a:latin typeface="DejaVu Sans Mono"/>
              </a:rPr>
              <a:t># Liste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7EC8FF"/>
                </a:solidFill>
                <a:latin typeface="DejaVu Sans Mono"/>
              </a:rPr>
              <a:t>pakete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: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100" b="0">
                <a:solidFill>
                  <a:srgbClr val="FF6B6B"/>
                </a:solidFill>
                <a:latin typeface="DejaVu Sans Mono"/>
              </a:rPr>
              <a:t>- 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nginx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100" b="0">
                <a:solidFill>
                  <a:srgbClr val="FF6B6B"/>
                </a:solidFill>
                <a:latin typeface="DejaVu Sans Mono"/>
              </a:rPr>
              <a:t>- 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git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100" b="0">
                <a:solidFill>
                  <a:srgbClr val="FF6B6B"/>
                </a:solidFill>
                <a:latin typeface="DejaVu Sans Mono"/>
              </a:rPr>
              <a:t>- 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curl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2920" y="6473952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>
                <a:solidFill>
                  <a:srgbClr val="8A8A8A"/>
                </a:solidFill>
                <a:latin typeface="Carlito"/>
              </a:rPr>
              <a:t>Ansible — moderne Automatisierung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155680" y="6473952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 i="0">
                <a:solidFill>
                  <a:srgbClr val="8A8A8A"/>
                </a:solidFill>
                <a:latin typeface="Carlito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11155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SYNTAX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85800"/>
            <a:ext cx="1115568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A1918"/>
                </a:solidFill>
                <a:latin typeface="Carlito"/>
              </a:rPr>
              <a:t>Ein Playbook in der Praxis</a:t>
            </a:r>
          </a:p>
        </p:txBody>
      </p:sp>
      <p:sp>
        <p:nvSpPr>
          <p:cNvPr id="5" name="Rectangle 4"/>
          <p:cNvSpPr/>
          <p:nvPr/>
        </p:nvSpPr>
        <p:spPr>
          <a:xfrm>
            <a:off x="521207" y="1298448"/>
            <a:ext cx="1737360" cy="41148"/>
          </a:xfrm>
          <a:prstGeom prst="rect">
            <a:avLst/>
          </a:prstGeom>
          <a:gradFill rotWithShape="1">
            <a:gsLst>
              <a:gs pos="0">
                <a:srgbClr val="B00000"/>
              </a:gs>
              <a:gs pos="100000">
                <a:srgbClr val="EE0000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ansible_mark_r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2840" y="228600"/>
            <a:ext cx="566928" cy="69494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02920" y="1417320"/>
            <a:ext cx="512064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250" b="0" i="0">
                <a:solidFill>
                  <a:srgbClr val="1A1918"/>
                </a:solidFill>
                <a:latin typeface="Carlito"/>
              </a:rPr>
              <a:t>Ein Playbook </a:t>
            </a:r>
            <a:r>
              <a:rPr sz="1250" b="0" i="0">
                <a:solidFill>
                  <a:srgbClr val="1A1918"/>
                </a:solidFill>
                <a:latin typeface="Carlito"/>
              </a:rPr>
              <a:t>definiert, was passieren soll. </a:t>
            </a:r>
            <a:r>
              <a:rPr sz="1250" b="1" i="0">
                <a:solidFill>
                  <a:srgbClr val="EE0000"/>
                </a:solidFill>
                <a:latin typeface="Carlito"/>
              </a:rPr>
              <a:t>plays</a:t>
            </a:r>
            <a:r>
              <a:rPr sz="1250" b="0" i="0">
                <a:solidFill>
                  <a:srgbClr val="1A1918"/>
                </a:solidFill>
                <a:latin typeface="Carlito"/>
              </a:rPr>
              <a:t> wirken auf </a:t>
            </a:r>
            <a:r>
              <a:rPr sz="1250" b="1" i="0">
                <a:solidFill>
                  <a:srgbClr val="EE0000"/>
                </a:solidFill>
                <a:latin typeface="Carlito"/>
              </a:rPr>
              <a:t>hosts</a:t>
            </a:r>
            <a:r>
              <a:rPr sz="1250" b="0" i="0">
                <a:solidFill>
                  <a:srgbClr val="1A1918"/>
                </a:solidFill>
                <a:latin typeface="Carlito"/>
              </a:rPr>
              <a:t>, jede </a:t>
            </a:r>
            <a:r>
              <a:rPr sz="1250" b="1" i="0">
                <a:solidFill>
                  <a:srgbClr val="EE0000"/>
                </a:solidFill>
                <a:latin typeface="Carlito"/>
              </a:rPr>
              <a:t>task</a:t>
            </a:r>
            <a:r>
              <a:rPr sz="1250" b="0" i="0">
                <a:solidFill>
                  <a:srgbClr val="1A1918"/>
                </a:solidFill>
                <a:latin typeface="Carlito"/>
              </a:rPr>
              <a:t> ruft genau ein </a:t>
            </a:r>
            <a:r>
              <a:rPr sz="1250" b="1" i="0">
                <a:solidFill>
                  <a:srgbClr val="EE0000"/>
                </a:solidFill>
                <a:latin typeface="Carlito"/>
              </a:rPr>
              <a:t>Modul</a:t>
            </a:r>
            <a:r>
              <a:rPr sz="1250" b="0" i="0">
                <a:solidFill>
                  <a:srgbClr val="1A1918"/>
                </a:solidFill>
                <a:latin typeface="Carlito"/>
              </a:rPr>
              <a:t> auf.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943600" y="1417320"/>
            <a:ext cx="5760720" cy="3474720"/>
          </a:xfrm>
          <a:prstGeom prst="roundRect">
            <a:avLst>
              <a:gd name="adj" fmla="val 4000"/>
            </a:avLst>
          </a:prstGeom>
          <a:solidFill>
            <a:srgbClr val="1E1E1E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5943600" y="1417320"/>
            <a:ext cx="5760720" cy="292608"/>
          </a:xfrm>
          <a:prstGeom prst="roundRect">
            <a:avLst>
              <a:gd name="adj" fmla="val 14000"/>
            </a:avLst>
          </a:prstGeom>
          <a:solidFill>
            <a:srgbClr val="1E1E1E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172200" y="1449324"/>
            <a:ext cx="530352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1" i="0">
                <a:solidFill>
                  <a:srgbClr val="EE0000"/>
                </a:solidFill>
                <a:latin typeface="DejaVu Sans Mono"/>
              </a:rPr>
              <a:t>site.yml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44768" y="1929384"/>
            <a:ext cx="5358383" cy="316382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---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6B6B"/>
                </a:solidFill>
                <a:latin typeface="DejaVu Sans Mono"/>
              </a:rPr>
              <a:t>- </a:t>
            </a:r>
            <a:r>
              <a:rPr sz="1050" b="0">
                <a:solidFill>
                  <a:srgbClr val="7EC8FF"/>
                </a:solidFill>
                <a:latin typeface="DejaVu Sans Mono"/>
              </a:rPr>
              <a:t>name</a:t>
            </a:r>
            <a:r>
              <a:rPr sz="1050" b="0">
                <a:solidFill>
                  <a:srgbClr val="FFFFFF"/>
                </a:solidFill>
                <a:latin typeface="DejaVu Sans Mono"/>
              </a:rPr>
              <a:t>: Webserver konfigurieren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050" b="0">
                <a:solidFill>
                  <a:srgbClr val="7EC8FF"/>
                </a:solidFill>
                <a:latin typeface="DejaVu Sans Mono"/>
              </a:rPr>
              <a:t>hosts</a:t>
            </a:r>
            <a:r>
              <a:rPr sz="1050" b="0">
                <a:solidFill>
                  <a:srgbClr val="FFFFFF"/>
                </a:solidFill>
                <a:latin typeface="DejaVu Sans Mono"/>
              </a:rPr>
              <a:t>: webserver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050" b="0">
                <a:solidFill>
                  <a:srgbClr val="7EC8FF"/>
                </a:solidFill>
                <a:latin typeface="DejaVu Sans Mono"/>
              </a:rPr>
              <a:t>become</a:t>
            </a:r>
            <a:r>
              <a:rPr sz="1050" b="0">
                <a:solidFill>
                  <a:srgbClr val="FFFFFF"/>
                </a:solidFill>
                <a:latin typeface="DejaVu Sans Mono"/>
              </a:rPr>
              <a:t>: true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 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050" b="0">
                <a:solidFill>
                  <a:srgbClr val="7EC8FF"/>
                </a:solidFill>
                <a:latin typeface="DejaVu Sans Mono"/>
              </a:rPr>
              <a:t>tasks</a:t>
            </a:r>
            <a:r>
              <a:rPr sz="1050" b="0">
                <a:solidFill>
                  <a:srgbClr val="FFFFFF"/>
                </a:solidFill>
                <a:latin typeface="DejaVu Sans Mono"/>
              </a:rPr>
              <a:t>: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    </a:t>
            </a:r>
            <a:r>
              <a:rPr sz="1050" b="0">
                <a:solidFill>
                  <a:srgbClr val="FF6B6B"/>
                </a:solidFill>
                <a:latin typeface="DejaVu Sans Mono"/>
              </a:rPr>
              <a:t>- </a:t>
            </a:r>
            <a:r>
              <a:rPr sz="1050" b="0">
                <a:solidFill>
                  <a:srgbClr val="7EC8FF"/>
                </a:solidFill>
                <a:latin typeface="DejaVu Sans Mono"/>
              </a:rPr>
              <a:t>name</a:t>
            </a:r>
            <a:r>
              <a:rPr sz="1050" b="0">
                <a:solidFill>
                  <a:srgbClr val="FFFFFF"/>
                </a:solidFill>
                <a:latin typeface="DejaVu Sans Mono"/>
              </a:rPr>
              <a:t>: nginx installieren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      </a:t>
            </a:r>
            <a:r>
              <a:rPr sz="1050" b="1">
                <a:solidFill>
                  <a:srgbClr val="FF6B6B"/>
                </a:solidFill>
                <a:latin typeface="DejaVu Sans Mono"/>
              </a:rPr>
              <a:t>ansible.builtin.apt</a:t>
            </a:r>
            <a:r>
              <a:rPr sz="1050" b="0">
                <a:solidFill>
                  <a:srgbClr val="FFFFFF"/>
                </a:solidFill>
                <a:latin typeface="DejaVu Sans Mono"/>
              </a:rPr>
              <a:t>: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        </a:t>
            </a:r>
            <a:r>
              <a:rPr sz="1050" b="0">
                <a:solidFill>
                  <a:srgbClr val="7EC8FF"/>
                </a:solidFill>
                <a:latin typeface="DejaVu Sans Mono"/>
              </a:rPr>
              <a:t>name</a:t>
            </a:r>
            <a:r>
              <a:rPr sz="1050" b="0">
                <a:solidFill>
                  <a:srgbClr val="FFFFFF"/>
                </a:solidFill>
                <a:latin typeface="DejaVu Sans Mono"/>
              </a:rPr>
              <a:t>: nginx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        </a:t>
            </a:r>
            <a:r>
              <a:rPr sz="1050" b="0">
                <a:solidFill>
                  <a:srgbClr val="7EC8FF"/>
                </a:solidFill>
                <a:latin typeface="DejaVu Sans Mono"/>
              </a:rPr>
              <a:t>state</a:t>
            </a:r>
            <a:r>
              <a:rPr sz="1050" b="0">
                <a:solidFill>
                  <a:srgbClr val="FFFFFF"/>
                </a:solidFill>
                <a:latin typeface="DejaVu Sans Mono"/>
              </a:rPr>
              <a:t>: present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 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    </a:t>
            </a:r>
            <a:r>
              <a:rPr sz="1050" b="0">
                <a:solidFill>
                  <a:srgbClr val="FF6B6B"/>
                </a:solidFill>
                <a:latin typeface="DejaVu Sans Mono"/>
              </a:rPr>
              <a:t>- </a:t>
            </a:r>
            <a:r>
              <a:rPr sz="1050" b="0">
                <a:solidFill>
                  <a:srgbClr val="7EC8FF"/>
                </a:solidFill>
                <a:latin typeface="DejaVu Sans Mono"/>
              </a:rPr>
              <a:t>name</a:t>
            </a:r>
            <a:r>
              <a:rPr sz="1050" b="0">
                <a:solidFill>
                  <a:srgbClr val="FFFFFF"/>
                </a:solidFill>
                <a:latin typeface="DejaVu Sans Mono"/>
              </a:rPr>
              <a:t>: Dienst starten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      </a:t>
            </a:r>
            <a:r>
              <a:rPr sz="1050" b="1">
                <a:solidFill>
                  <a:srgbClr val="FF6B6B"/>
                </a:solidFill>
                <a:latin typeface="DejaVu Sans Mono"/>
              </a:rPr>
              <a:t>ansible.builtin.service</a:t>
            </a:r>
            <a:r>
              <a:rPr sz="1050" b="0">
                <a:solidFill>
                  <a:srgbClr val="FFFFFF"/>
                </a:solidFill>
                <a:latin typeface="DejaVu Sans Mono"/>
              </a:rPr>
              <a:t>: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        </a:t>
            </a:r>
            <a:r>
              <a:rPr sz="1050" b="0">
                <a:solidFill>
                  <a:srgbClr val="7EC8FF"/>
                </a:solidFill>
                <a:latin typeface="DejaVu Sans Mono"/>
              </a:rPr>
              <a:t>name</a:t>
            </a:r>
            <a:r>
              <a:rPr sz="1050" b="0">
                <a:solidFill>
                  <a:srgbClr val="FFFFFF"/>
                </a:solidFill>
                <a:latin typeface="DejaVu Sans Mono"/>
              </a:rPr>
              <a:t>: nginx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        </a:t>
            </a:r>
            <a:r>
              <a:rPr sz="1050" b="0">
                <a:solidFill>
                  <a:srgbClr val="7EC8FF"/>
                </a:solidFill>
                <a:latin typeface="DejaVu Sans Mono"/>
              </a:rPr>
              <a:t>state</a:t>
            </a:r>
            <a:r>
              <a:rPr sz="1050" b="0">
                <a:solidFill>
                  <a:srgbClr val="FFFFFF"/>
                </a:solidFill>
                <a:latin typeface="DejaVu Sans Mono"/>
              </a:rPr>
              <a:t>: started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        </a:t>
            </a:r>
            <a:r>
              <a:rPr sz="1050" b="0">
                <a:solidFill>
                  <a:srgbClr val="7EC8FF"/>
                </a:solidFill>
                <a:latin typeface="DejaVu Sans Mono"/>
              </a:rPr>
              <a:t>enabled</a:t>
            </a:r>
            <a:r>
              <a:rPr sz="1050" b="0">
                <a:solidFill>
                  <a:srgbClr val="FFFFFF"/>
                </a:solidFill>
                <a:latin typeface="DejaVu Sans Mono"/>
              </a:rPr>
              <a:t>: true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6473952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>
                <a:solidFill>
                  <a:srgbClr val="8A8A8A"/>
                </a:solidFill>
                <a:latin typeface="Carlito"/>
              </a:rPr>
              <a:t>Ansible — moderne Automatisierung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155680" y="6473952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 i="0">
                <a:solidFill>
                  <a:srgbClr val="8A8A8A"/>
                </a:solidFill>
                <a:latin typeface="Carlito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5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11155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SYNTAX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85800"/>
            <a:ext cx="1115568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A1918"/>
                </a:solidFill>
                <a:latin typeface="Carlito"/>
              </a:rPr>
              <a:t>Module — die Arbeitspferde</a:t>
            </a:r>
          </a:p>
        </p:txBody>
      </p:sp>
      <p:sp>
        <p:nvSpPr>
          <p:cNvPr id="5" name="Rectangle 4"/>
          <p:cNvSpPr/>
          <p:nvPr/>
        </p:nvSpPr>
        <p:spPr>
          <a:xfrm>
            <a:off x="521207" y="1298448"/>
            <a:ext cx="1737360" cy="41148"/>
          </a:xfrm>
          <a:prstGeom prst="rect">
            <a:avLst/>
          </a:prstGeom>
          <a:gradFill rotWithShape="1">
            <a:gsLst>
              <a:gs pos="0">
                <a:srgbClr val="B00000"/>
              </a:gs>
              <a:gs pos="100000">
                <a:srgbClr val="EE0000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ansible_mark_r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2840" y="228600"/>
            <a:ext cx="566928" cy="69494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02920" y="1463040"/>
            <a:ext cx="1115568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0" i="0">
                <a:solidFill>
                  <a:srgbClr val="1A1918"/>
                </a:solidFill>
                <a:latin typeface="Carlito"/>
              </a:rPr>
              <a:t>Ein Modul ist ein kleines, eigenständiges Programm, das eine Aufgabe auf dem Zielsystem ausführt. Ansible bringt hunderte Module mit — von Paketverwaltung über Datei-Operationen bis Cloud-Anbindung.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2377440"/>
            <a:ext cx="3611880" cy="1371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685800" y="256032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256032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•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16152" y="2560320"/>
            <a:ext cx="2743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apt / dnf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4088" y="3035808"/>
            <a:ext cx="3209544" cy="594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Pakete installieren (Debian/RedHat)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43400" y="2377440"/>
            <a:ext cx="3611880" cy="1371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4526280" y="256032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26280" y="256032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•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56632" y="2560320"/>
            <a:ext cx="2743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copy / file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44568" y="3035808"/>
            <a:ext cx="3209544" cy="594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Dateien kopieren &amp; Rechte setzen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183880" y="2377440"/>
            <a:ext cx="3611880" cy="1371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8366760" y="256032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366760" y="256032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•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97112" y="2560320"/>
            <a:ext cx="2743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service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385048" y="3035808"/>
            <a:ext cx="3209544" cy="594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Dienste starten / stoppen / aktivieren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02920" y="3977639"/>
            <a:ext cx="3611880" cy="1371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685800" y="416052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85800" y="416052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•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216152" y="4160520"/>
            <a:ext cx="2743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template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04088" y="4636007"/>
            <a:ext cx="3209544" cy="594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Jinja2-Templates rendern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4343400" y="3977639"/>
            <a:ext cx="3611880" cy="1371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4526280" y="416052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4526280" y="416052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•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056632" y="4160520"/>
            <a:ext cx="2743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user / group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544568" y="4636007"/>
            <a:ext cx="3209544" cy="594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Benutzer &amp; Gruppen verwalten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8183880" y="3977639"/>
            <a:ext cx="3611880" cy="1371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8366760" y="416052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8366760" y="416052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•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897112" y="4160520"/>
            <a:ext cx="2743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command / shell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385048" y="4636007"/>
            <a:ext cx="3209544" cy="594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Beliebige Befehle ausführen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02920" y="5623560"/>
            <a:ext cx="111556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1A1918"/>
                </a:solidFill>
                <a:latin typeface="Carlito"/>
              </a:rPr>
              <a:t>Wichtig: Module werden heute über den </a:t>
            </a:r>
            <a:r>
              <a:rPr sz="1200" b="1" i="0">
                <a:solidFill>
                  <a:srgbClr val="EE0000"/>
                </a:solidFill>
                <a:latin typeface="Carlito"/>
              </a:rPr>
              <a:t>FQCN</a:t>
            </a:r>
            <a:r>
              <a:rPr sz="1200" b="0" i="0">
                <a:solidFill>
                  <a:srgbClr val="1A1918"/>
                </a:solidFill>
                <a:latin typeface="Carlito"/>
              </a:rPr>
              <a:t> referenziert (z.B. </a:t>
            </a:r>
            <a:r>
              <a:rPr sz="1200" b="0" i="0">
                <a:solidFill>
                  <a:srgbClr val="B00000"/>
                </a:solidFill>
                <a:latin typeface="DejaVu Sans Mono"/>
              </a:rPr>
              <a:t>ansible.builtin.apt</a:t>
            </a:r>
            <a:r>
              <a:rPr sz="1200" b="0" i="0">
                <a:solidFill>
                  <a:srgbClr val="1A1918"/>
                </a:solidFill>
                <a:latin typeface="Carlito"/>
              </a:rPr>
              <a:t>).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02920" y="6473952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>
                <a:solidFill>
                  <a:srgbClr val="8A8A8A"/>
                </a:solidFill>
                <a:latin typeface="Carlito"/>
              </a:rPr>
              <a:t>Ansible — moderne Automatisierung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1155680" y="6473952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 i="0">
                <a:solidFill>
                  <a:srgbClr val="8A8A8A"/>
                </a:solidFill>
                <a:latin typeface="Carlito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11155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SYNTAX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85800"/>
            <a:ext cx="1115568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A1918"/>
                </a:solidFill>
                <a:latin typeface="Carlito"/>
              </a:rPr>
              <a:t>Ad-hoc-Befehle — Ansible ohne Playbook</a:t>
            </a:r>
          </a:p>
        </p:txBody>
      </p:sp>
      <p:sp>
        <p:nvSpPr>
          <p:cNvPr id="5" name="Rectangle 4"/>
          <p:cNvSpPr/>
          <p:nvPr/>
        </p:nvSpPr>
        <p:spPr>
          <a:xfrm>
            <a:off x="521207" y="1298448"/>
            <a:ext cx="1737360" cy="41148"/>
          </a:xfrm>
          <a:prstGeom prst="rect">
            <a:avLst/>
          </a:prstGeom>
          <a:gradFill rotWithShape="1">
            <a:gsLst>
              <a:gs pos="0">
                <a:srgbClr val="B00000"/>
              </a:gs>
              <a:gs pos="100000">
                <a:srgbClr val="EE0000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ansible_mark_r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2840" y="228600"/>
            <a:ext cx="566928" cy="69494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02920" y="1417320"/>
            <a:ext cx="5212080" cy="1143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250" b="0" i="0">
                <a:solidFill>
                  <a:srgbClr val="1A1918"/>
                </a:solidFill>
                <a:latin typeface="Carlito"/>
              </a:rPr>
              <a:t>Mit dem </a:t>
            </a:r>
            <a:r>
              <a:rPr sz="1250" b="1" i="0">
                <a:solidFill>
                  <a:srgbClr val="B00000"/>
                </a:solidFill>
                <a:latin typeface="DejaVu Sans Mono"/>
              </a:rPr>
              <a:t>ansible</a:t>
            </a:r>
            <a:r>
              <a:rPr sz="1250" b="0" i="0">
                <a:solidFill>
                  <a:srgbClr val="1A1918"/>
                </a:solidFill>
                <a:latin typeface="Carlito"/>
              </a:rPr>
              <a:t>-CLI lassen sich einzelne Module direkt ausführen — ohne Playbook. Ideal für schnelle Checks und einmalige Aktionen.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2606040"/>
            <a:ext cx="5212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AUFBAU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02920" y="2926080"/>
            <a:ext cx="5212080" cy="1027176"/>
          </a:xfrm>
          <a:prstGeom prst="roundRect">
            <a:avLst>
              <a:gd name="adj" fmla="val 4000"/>
            </a:avLst>
          </a:prstGeom>
          <a:solidFill>
            <a:srgbClr val="1E1E1E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502920" y="2926080"/>
            <a:ext cx="5212080" cy="292608"/>
          </a:xfrm>
          <a:prstGeom prst="roundRect">
            <a:avLst>
              <a:gd name="adj" fmla="val 14000"/>
            </a:avLst>
          </a:prstGeom>
          <a:solidFill>
            <a:srgbClr val="1E1E1E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958084"/>
            <a:ext cx="475488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1" i="0">
                <a:solidFill>
                  <a:srgbClr val="EE0000"/>
                </a:solidFill>
                <a:latin typeface="DejaVu Sans Mono"/>
              </a:rPr>
              <a:t>Kommando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4088" y="3438144"/>
            <a:ext cx="4809744" cy="716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ansible &lt;hosts&gt; -m &lt;modul&gt;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-a "&lt;argumente&gt;"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4160520"/>
            <a:ext cx="5212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WICHTIGE OPTIONEN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4526280"/>
            <a:ext cx="502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B00000"/>
                </a:solidFill>
                <a:latin typeface="DejaVu Sans Mono"/>
              </a:rPr>
              <a:t>-m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5840" y="4526280"/>
            <a:ext cx="187451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i="0">
                <a:solidFill>
                  <a:srgbClr val="555555"/>
                </a:solidFill>
                <a:latin typeface="Carlito"/>
              </a:rPr>
              <a:t>Modul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4892040"/>
            <a:ext cx="502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B00000"/>
                </a:solidFill>
                <a:latin typeface="DejaVu Sans Mono"/>
              </a:rPr>
              <a:t>-a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" y="4892040"/>
            <a:ext cx="187451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i="0">
                <a:solidFill>
                  <a:srgbClr val="555555"/>
                </a:solidFill>
                <a:latin typeface="Carlito"/>
              </a:rPr>
              <a:t>Argumente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2920" y="5257800"/>
            <a:ext cx="502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B00000"/>
                </a:solidFill>
                <a:latin typeface="DejaVu Sans Mono"/>
              </a:rPr>
              <a:t>-i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05840" y="5257800"/>
            <a:ext cx="187451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i="0">
                <a:solidFill>
                  <a:srgbClr val="555555"/>
                </a:solidFill>
                <a:latin typeface="Carlito"/>
              </a:rPr>
              <a:t>Inventory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108960" y="4526280"/>
            <a:ext cx="502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B00000"/>
                </a:solidFill>
                <a:latin typeface="DejaVu Sans Mono"/>
              </a:rPr>
              <a:t>-b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611880" y="4526280"/>
            <a:ext cx="187451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i="0">
                <a:solidFill>
                  <a:srgbClr val="555555"/>
                </a:solidFill>
                <a:latin typeface="Carlito"/>
              </a:rPr>
              <a:t>become (sudo)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108960" y="4892040"/>
            <a:ext cx="502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B00000"/>
                </a:solidFill>
                <a:latin typeface="DejaVu Sans Mono"/>
              </a:rPr>
              <a:t>-u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11880" y="4892040"/>
            <a:ext cx="187451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i="0">
                <a:solidFill>
                  <a:srgbClr val="555555"/>
                </a:solidFill>
                <a:latin typeface="Carlito"/>
              </a:rPr>
              <a:t>Benutzer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035040" y="1417320"/>
            <a:ext cx="5669280" cy="2837688"/>
          </a:xfrm>
          <a:prstGeom prst="roundRect">
            <a:avLst>
              <a:gd name="adj" fmla="val 4000"/>
            </a:avLst>
          </a:prstGeom>
          <a:solidFill>
            <a:srgbClr val="1E1E1E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6035040" y="1417320"/>
            <a:ext cx="5669280" cy="292608"/>
          </a:xfrm>
          <a:prstGeom prst="roundRect">
            <a:avLst>
              <a:gd name="adj" fmla="val 14000"/>
            </a:avLst>
          </a:prstGeom>
          <a:solidFill>
            <a:srgbClr val="1E1E1E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263640" y="1449324"/>
            <a:ext cx="521208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1" i="0">
                <a:solidFill>
                  <a:srgbClr val="EE0000"/>
                </a:solidFill>
                <a:latin typeface="DejaVu Sans Mono"/>
              </a:rPr>
              <a:t>Beispiele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236207" y="1929384"/>
            <a:ext cx="5266944" cy="25267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5000"/>
              </a:lnSpc>
            </a:pPr>
            <a:r>
              <a:rPr sz="1000" b="0">
                <a:solidFill>
                  <a:srgbClr val="8BC37C"/>
                </a:solidFill>
                <a:latin typeface="DejaVu Sans Mono"/>
              </a:rPr>
              <a:t># Erreichbarkeit testen</a:t>
            </a:r>
          </a:p>
          <a:p>
            <a:pPr>
              <a:lnSpc>
                <a:spcPct val="105000"/>
              </a:lnSpc>
            </a:pPr>
            <a:r>
              <a:rPr sz="1000" b="0">
                <a:solidFill>
                  <a:srgbClr val="FFFFFF"/>
                </a:solidFill>
                <a:latin typeface="DejaVu Sans Mono"/>
              </a:rPr>
              <a:t>ansible all -m ping</a:t>
            </a:r>
          </a:p>
          <a:p>
            <a:pPr>
              <a:lnSpc>
                <a:spcPct val="105000"/>
              </a:lnSpc>
            </a:pPr>
            <a:r>
              <a:rPr sz="1000" b="0">
                <a:solidFill>
                  <a:srgbClr val="FFFFFF"/>
                </a:solidFill>
                <a:latin typeface="DejaVu Sans Mono"/>
              </a:rPr>
              <a:t> </a:t>
            </a:r>
          </a:p>
          <a:p>
            <a:pPr>
              <a:lnSpc>
                <a:spcPct val="105000"/>
              </a:lnSpc>
            </a:pPr>
            <a:r>
              <a:rPr sz="1000" b="0">
                <a:solidFill>
                  <a:srgbClr val="8BC37C"/>
                </a:solidFill>
                <a:latin typeface="DejaVu Sans Mono"/>
              </a:rPr>
              <a:t># Facts anzeigen</a:t>
            </a:r>
          </a:p>
          <a:p>
            <a:pPr>
              <a:lnSpc>
                <a:spcPct val="105000"/>
              </a:lnSpc>
            </a:pPr>
            <a:r>
              <a:rPr sz="1000" b="0">
                <a:solidFill>
                  <a:srgbClr val="FFFFFF"/>
                </a:solidFill>
                <a:latin typeface="DejaVu Sans Mono"/>
              </a:rPr>
              <a:t>ansible webserver -m setup</a:t>
            </a:r>
          </a:p>
          <a:p>
            <a:pPr>
              <a:lnSpc>
                <a:spcPct val="105000"/>
              </a:lnSpc>
            </a:pPr>
            <a:r>
              <a:rPr sz="1000" b="0">
                <a:solidFill>
                  <a:srgbClr val="FFFFFF"/>
                </a:solidFill>
                <a:latin typeface="DejaVu Sans Mono"/>
              </a:rPr>
              <a:t> </a:t>
            </a:r>
          </a:p>
          <a:p>
            <a:pPr>
              <a:lnSpc>
                <a:spcPct val="105000"/>
              </a:lnSpc>
            </a:pPr>
            <a:r>
              <a:rPr sz="1000" b="0">
                <a:solidFill>
                  <a:srgbClr val="8BC37C"/>
                </a:solidFill>
                <a:latin typeface="DejaVu Sans Mono"/>
              </a:rPr>
              <a:t># Paket installieren</a:t>
            </a:r>
          </a:p>
          <a:p>
            <a:pPr>
              <a:lnSpc>
                <a:spcPct val="105000"/>
              </a:lnSpc>
            </a:pPr>
            <a:r>
              <a:rPr sz="1000" b="0">
                <a:solidFill>
                  <a:srgbClr val="FFFFFF"/>
                </a:solidFill>
                <a:latin typeface="DejaVu Sans Mono"/>
              </a:rPr>
              <a:t>ansible webserver -b -m apt</a:t>
            </a:r>
          </a:p>
          <a:p>
            <a:pPr>
              <a:lnSpc>
                <a:spcPct val="105000"/>
              </a:lnSpc>
            </a:pPr>
            <a:r>
              <a:rPr sz="100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000" b="0">
                <a:solidFill>
                  <a:srgbClr val="FFFFFF"/>
                </a:solidFill>
                <a:latin typeface="DejaVu Sans Mono"/>
              </a:rPr>
              <a:t>-a "name=nginx state=present"</a:t>
            </a:r>
          </a:p>
          <a:p>
            <a:pPr>
              <a:lnSpc>
                <a:spcPct val="105000"/>
              </a:lnSpc>
            </a:pPr>
            <a:r>
              <a:rPr sz="1000" b="0">
                <a:solidFill>
                  <a:srgbClr val="FFFFFF"/>
                </a:solidFill>
                <a:latin typeface="DejaVu Sans Mono"/>
              </a:rPr>
              <a:t> </a:t>
            </a:r>
          </a:p>
          <a:p>
            <a:pPr>
              <a:lnSpc>
                <a:spcPct val="105000"/>
              </a:lnSpc>
            </a:pPr>
            <a:r>
              <a:rPr sz="1000" b="0">
                <a:solidFill>
                  <a:srgbClr val="8BC37C"/>
                </a:solidFill>
                <a:latin typeface="DejaVu Sans Mono"/>
              </a:rPr>
              <a:t># Dienst neu starten</a:t>
            </a:r>
          </a:p>
          <a:p>
            <a:pPr>
              <a:lnSpc>
                <a:spcPct val="105000"/>
              </a:lnSpc>
            </a:pPr>
            <a:r>
              <a:rPr sz="1000" b="0">
                <a:solidFill>
                  <a:srgbClr val="FFFFFF"/>
                </a:solidFill>
                <a:latin typeface="DejaVu Sans Mono"/>
              </a:rPr>
              <a:t>ansible webserver -b -m service</a:t>
            </a:r>
          </a:p>
          <a:p>
            <a:pPr>
              <a:lnSpc>
                <a:spcPct val="105000"/>
              </a:lnSpc>
            </a:pPr>
            <a:r>
              <a:rPr sz="100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000" b="0">
                <a:solidFill>
                  <a:srgbClr val="FFFFFF"/>
                </a:solidFill>
                <a:latin typeface="DejaVu Sans Mono"/>
              </a:rPr>
              <a:t>-a "name=nginx state=restarted"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02920" y="6473952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>
                <a:solidFill>
                  <a:srgbClr val="8A8A8A"/>
                </a:solidFill>
                <a:latin typeface="Carlito"/>
              </a:rPr>
              <a:t>Ansible — moderne Automatisierung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1155680" y="6473952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 i="0">
                <a:solidFill>
                  <a:srgbClr val="8A8A8A"/>
                </a:solidFill>
                <a:latin typeface="Carlito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11155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SYNTAX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85800"/>
            <a:ext cx="1115568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A1918"/>
                </a:solidFill>
                <a:latin typeface="Carlito"/>
              </a:rPr>
              <a:t>Jinja2 — dynamische Inhalte</a:t>
            </a:r>
          </a:p>
        </p:txBody>
      </p:sp>
      <p:sp>
        <p:nvSpPr>
          <p:cNvPr id="5" name="Rectangle 4"/>
          <p:cNvSpPr/>
          <p:nvPr/>
        </p:nvSpPr>
        <p:spPr>
          <a:xfrm>
            <a:off x="521207" y="1298448"/>
            <a:ext cx="1737360" cy="41148"/>
          </a:xfrm>
          <a:prstGeom prst="rect">
            <a:avLst/>
          </a:prstGeom>
          <a:gradFill rotWithShape="1">
            <a:gsLst>
              <a:gs pos="0">
                <a:srgbClr val="B00000"/>
              </a:gs>
              <a:gs pos="100000">
                <a:srgbClr val="EE0000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ansible_mark_r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2840" y="228600"/>
            <a:ext cx="566928" cy="69494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02920" y="1417320"/>
            <a:ext cx="1115568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0" i="0">
                <a:solidFill>
                  <a:srgbClr val="1A1918"/>
                </a:solidFill>
                <a:latin typeface="Carlito"/>
              </a:rPr>
              <a:t>Jinja2 ist die Template-Engine von Ansible. Damit werden Variablen aufgelöst und Dateien dynamisch erzeugt — in Playbooks, aber vor allem in Templates (.j2).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2194560"/>
            <a:ext cx="3657600" cy="15544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685800" y="237744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237744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16152" y="2377440"/>
            <a:ext cx="27889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Variable auflösen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4088" y="2852928"/>
            <a:ext cx="3255264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1" i="0">
                <a:solidFill>
                  <a:srgbClr val="B00000"/>
                </a:solidFill>
                <a:latin typeface="DejaVu Sans Mono"/>
              </a:rPr>
              <a:t>{{ variable }}</a:t>
            </a:r>
            <a:r>
              <a:rPr sz="1100" b="0" i="0">
                <a:solidFill>
                  <a:srgbClr val="555555"/>
                </a:solidFill>
                <a:latin typeface="Carlito"/>
              </a:rPr>
              <a:t> setzt den Wert einer Variablen an die Stelle im Text ein.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43400" y="2194560"/>
            <a:ext cx="3657600" cy="15544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4526280" y="237744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26280" y="237744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56632" y="2377440"/>
            <a:ext cx="27889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Filter anwenden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44568" y="2852928"/>
            <a:ext cx="3255264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1" i="0">
                <a:solidFill>
                  <a:srgbClr val="B00000"/>
                </a:solidFill>
                <a:latin typeface="DejaVu Sans Mono"/>
              </a:rPr>
              <a:t>{{ wert | filter }}</a:t>
            </a:r>
            <a:r>
              <a:rPr sz="1100" b="0" i="0">
                <a:solidFill>
                  <a:srgbClr val="555555"/>
                </a:solidFill>
                <a:latin typeface="Carlito"/>
              </a:rPr>
              <a:t> transformiert Werte (z.B. </a:t>
            </a:r>
            <a:r>
              <a:rPr sz="1100" b="0" i="0">
                <a:solidFill>
                  <a:srgbClr val="555555"/>
                </a:solidFill>
                <a:latin typeface="DejaVu Sans Mono"/>
              </a:rPr>
              <a:t>upper</a:t>
            </a:r>
            <a:r>
              <a:rPr sz="1100" b="0" i="0">
                <a:solidFill>
                  <a:srgbClr val="555555"/>
                </a:solidFill>
                <a:latin typeface="Carlito"/>
              </a:rPr>
              <a:t>, </a:t>
            </a:r>
            <a:r>
              <a:rPr sz="1100" b="0" i="0">
                <a:solidFill>
                  <a:srgbClr val="555555"/>
                </a:solidFill>
                <a:latin typeface="DejaVu Sans Mono"/>
              </a:rPr>
              <a:t>default</a:t>
            </a:r>
            <a:r>
              <a:rPr sz="1100" b="0" i="0">
                <a:solidFill>
                  <a:srgbClr val="555555"/>
                </a:solidFill>
                <a:latin typeface="Carlito"/>
              </a:rPr>
              <a:t>).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183879" y="2194560"/>
            <a:ext cx="3520440" cy="15544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8366759" y="237744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366759" y="237744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97111" y="2377440"/>
            <a:ext cx="26517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Template-Dateien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385048" y="2852928"/>
            <a:ext cx="3118104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Dateien mit Endung </a:t>
            </a:r>
            <a:r>
              <a:rPr sz="1100" b="1" i="0">
                <a:solidFill>
                  <a:srgbClr val="B00000"/>
                </a:solidFill>
                <a:latin typeface="DejaVu Sans Mono"/>
              </a:rPr>
              <a:t>.j2</a:t>
            </a:r>
            <a:r>
              <a:rPr sz="1100" b="0" i="0">
                <a:solidFill>
                  <a:srgbClr val="555555"/>
                </a:solidFill>
                <a:latin typeface="Carlito"/>
              </a:rPr>
              <a:t> werden vom Modul </a:t>
            </a:r>
            <a:r>
              <a:rPr sz="1100" b="0" i="0">
                <a:solidFill>
                  <a:srgbClr val="555555"/>
                </a:solidFill>
                <a:latin typeface="DejaVu Sans Mono"/>
              </a:rPr>
              <a:t>template</a:t>
            </a:r>
            <a:r>
              <a:rPr sz="1100" b="0" i="0">
                <a:solidFill>
                  <a:srgbClr val="555555"/>
                </a:solidFill>
                <a:latin typeface="Carlito"/>
              </a:rPr>
              <a:t> gerendert.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02920" y="3977639"/>
            <a:ext cx="5486400" cy="1714500"/>
          </a:xfrm>
          <a:prstGeom prst="roundRect">
            <a:avLst>
              <a:gd name="adj" fmla="val 4000"/>
            </a:avLst>
          </a:prstGeom>
          <a:solidFill>
            <a:srgbClr val="1E1E1E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502920" y="3977639"/>
            <a:ext cx="5486400" cy="292608"/>
          </a:xfrm>
          <a:prstGeom prst="roundRect">
            <a:avLst>
              <a:gd name="adj" fmla="val 14000"/>
            </a:avLst>
          </a:prstGeom>
          <a:solidFill>
            <a:srgbClr val="1E1E1E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31520" y="4009644"/>
            <a:ext cx="5029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1" i="0">
                <a:solidFill>
                  <a:srgbClr val="EE0000"/>
                </a:solidFill>
                <a:latin typeface="DejaVu Sans Mono"/>
              </a:rPr>
              <a:t>Variablen &amp; Filter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04088" y="4489703"/>
            <a:ext cx="5084064" cy="140360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5000"/>
              </a:lnSpc>
            </a:pPr>
            <a:r>
              <a:rPr sz="1050" b="0">
                <a:solidFill>
                  <a:srgbClr val="8BC37C"/>
                </a:solidFill>
                <a:latin typeface="DejaVu Sans Mono"/>
              </a:rPr>
              <a:t># Variablen auflösen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7EC8FF"/>
                </a:solidFill>
                <a:latin typeface="DejaVu Sans Mono"/>
              </a:rPr>
              <a:t>msg</a:t>
            </a:r>
            <a:r>
              <a:rPr sz="1050" b="0">
                <a:solidFill>
                  <a:srgbClr val="FFFFFF"/>
                </a:solidFill>
                <a:latin typeface="DejaVu Sans Mono"/>
              </a:rPr>
              <a:t>: "Hallo {{ benutzer }}"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 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8BC37C"/>
                </a:solidFill>
                <a:latin typeface="DejaVu Sans Mono"/>
              </a:rPr>
              <a:t># Filter anwenden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7EC8FF"/>
                </a:solidFill>
                <a:latin typeface="DejaVu Sans Mono"/>
              </a:rPr>
              <a:t>name</a:t>
            </a:r>
            <a:r>
              <a:rPr sz="1050" b="0">
                <a:solidFill>
                  <a:srgbClr val="FFFFFF"/>
                </a:solidFill>
                <a:latin typeface="DejaVu Sans Mono"/>
              </a:rPr>
              <a:t>: "{{ name | upper }}"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7EC8FF"/>
                </a:solidFill>
                <a:latin typeface="DejaVu Sans Mono"/>
              </a:rPr>
              <a:t>port</a:t>
            </a:r>
            <a:r>
              <a:rPr sz="1050" b="0">
                <a:solidFill>
                  <a:srgbClr val="FFFFFF"/>
                </a:solidFill>
                <a:latin typeface="DejaVu Sans Mono"/>
              </a:rPr>
              <a:t>: "{{ port | default(80) }}"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263640" y="3977639"/>
            <a:ext cx="5486400" cy="1714500"/>
          </a:xfrm>
          <a:prstGeom prst="roundRect">
            <a:avLst>
              <a:gd name="adj" fmla="val 4000"/>
            </a:avLst>
          </a:prstGeom>
          <a:solidFill>
            <a:srgbClr val="1E1E1E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6263640" y="3977639"/>
            <a:ext cx="5486400" cy="292608"/>
          </a:xfrm>
          <a:prstGeom prst="roundRect">
            <a:avLst>
              <a:gd name="adj" fmla="val 14000"/>
            </a:avLst>
          </a:prstGeom>
          <a:solidFill>
            <a:srgbClr val="1E1E1E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92240" y="4009644"/>
            <a:ext cx="5029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1" i="0">
                <a:solidFill>
                  <a:srgbClr val="EE0000"/>
                </a:solidFill>
                <a:latin typeface="DejaVu Sans Mono"/>
              </a:rPr>
              <a:t>nginx.conf.j2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464807" y="4489703"/>
            <a:ext cx="5084064" cy="140360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5000"/>
              </a:lnSpc>
            </a:pPr>
            <a:r>
              <a:rPr sz="1050" b="0">
                <a:solidFill>
                  <a:srgbClr val="8BC37C"/>
                </a:solidFill>
                <a:latin typeface="DejaVu Sans Mono"/>
              </a:rPr>
              <a:t># nginx.conf.j2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server {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050" b="0">
                <a:solidFill>
                  <a:srgbClr val="FFFFFF"/>
                </a:solidFill>
                <a:latin typeface="DejaVu Sans Mono"/>
              </a:rPr>
              <a:t>listen {{ nginx_port }};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050" b="0">
                <a:solidFill>
                  <a:srgbClr val="FFFFFF"/>
                </a:solidFill>
                <a:latin typeface="DejaVu Sans Mono"/>
              </a:rPr>
              <a:t>server_name {{ domain }};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050" b="0">
                <a:solidFill>
                  <a:srgbClr val="FFFFFF"/>
                </a:solidFill>
                <a:latin typeface="DejaVu Sans Mono"/>
              </a:rPr>
              <a:t>root {{ web_root }};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}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02920" y="6473952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>
                <a:solidFill>
                  <a:srgbClr val="8A8A8A"/>
                </a:solidFill>
                <a:latin typeface="Carlito"/>
              </a:rPr>
              <a:t>Ansible — moderne Automatisierung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1155680" y="6473952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 i="0">
                <a:solidFill>
                  <a:srgbClr val="8A8A8A"/>
                </a:solidFill>
                <a:latin typeface="Carlito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11155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FACTS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85800"/>
            <a:ext cx="1115568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A1918"/>
                </a:solidFill>
                <a:latin typeface="Carlito"/>
              </a:rPr>
              <a:t>Gather Facts — Systeminformationen</a:t>
            </a:r>
          </a:p>
        </p:txBody>
      </p:sp>
      <p:sp>
        <p:nvSpPr>
          <p:cNvPr id="5" name="Rectangle 4"/>
          <p:cNvSpPr/>
          <p:nvPr/>
        </p:nvSpPr>
        <p:spPr>
          <a:xfrm>
            <a:off x="521207" y="1298448"/>
            <a:ext cx="1737360" cy="41148"/>
          </a:xfrm>
          <a:prstGeom prst="rect">
            <a:avLst/>
          </a:prstGeom>
          <a:gradFill rotWithShape="1">
            <a:gsLst>
              <a:gs pos="0">
                <a:srgbClr val="B00000"/>
              </a:gs>
              <a:gs pos="100000">
                <a:srgbClr val="EE0000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ansible_mark_r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2840" y="228600"/>
            <a:ext cx="566928" cy="69494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02920" y="1371600"/>
            <a:ext cx="1115568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0" i="0">
                <a:solidFill>
                  <a:srgbClr val="1A1918"/>
                </a:solidFill>
                <a:latin typeface="Carlito"/>
              </a:rPr>
              <a:t>Ansible sammelt beim Start automatisch </a:t>
            </a:r>
            <a:r>
              <a:rPr sz="1300" b="1" i="0">
                <a:solidFill>
                  <a:srgbClr val="1A1918"/>
                </a:solidFill>
                <a:latin typeface="Carlito"/>
              </a:rPr>
              <a:t>Facts</a:t>
            </a:r>
            <a:r>
              <a:rPr sz="1300" b="0" i="0">
                <a:solidFill>
                  <a:srgbClr val="1A1918"/>
                </a:solidFill>
                <a:latin typeface="Carlito"/>
              </a:rPr>
              <a:t> (Systeminfos) über jeden Host — über das Modul </a:t>
            </a:r>
            <a:r>
              <a:rPr sz="1300" b="0" i="0">
                <a:solidFill>
                  <a:srgbClr val="B00000"/>
                </a:solidFill>
                <a:latin typeface="DejaVu Sans Mono"/>
              </a:rPr>
              <a:t>setup</a:t>
            </a:r>
            <a:r>
              <a:rPr sz="1300" b="0" i="0">
                <a:solidFill>
                  <a:srgbClr val="1A1918"/>
                </a:solidFill>
                <a:latin typeface="Carlito"/>
              </a:rPr>
              <a:t>, standardmäßig </a:t>
            </a:r>
            <a:r>
              <a:rPr sz="1300" b="0" i="0">
                <a:solidFill>
                  <a:srgbClr val="B00000"/>
                </a:solidFill>
                <a:latin typeface="DejaVu Sans Mono"/>
              </a:rPr>
              <a:t>gather_facts: true</a:t>
            </a:r>
            <a:r>
              <a:rPr sz="1300" b="0" i="0">
                <a:solidFill>
                  <a:srgbClr val="1A1918"/>
                </a:solidFill>
                <a:latin typeface="Carlito"/>
              </a:rPr>
              <a:t>. Zugriff neu in </a:t>
            </a:r>
            <a:r>
              <a:rPr sz="1300" b="1" i="0">
                <a:solidFill>
                  <a:srgbClr val="B00000"/>
                </a:solidFill>
                <a:latin typeface="DejaVu Sans Mono"/>
              </a:rPr>
              <a:t>ansible_facts['…']</a:t>
            </a:r>
            <a:r>
              <a:rPr sz="1300" b="0" i="0">
                <a:solidFill>
                  <a:srgbClr val="1A1918"/>
                </a:solidFill>
                <a:latin typeface="Carlito"/>
              </a:rPr>
              <a:t> — ohne </a:t>
            </a:r>
            <a:r>
              <a:rPr sz="1300" b="0" i="0">
                <a:solidFill>
                  <a:srgbClr val="B00000"/>
                </a:solidFill>
                <a:latin typeface="DejaVu Sans Mono"/>
              </a:rPr>
              <a:t>ansible_</a:t>
            </a:r>
            <a:r>
              <a:rPr sz="1300" b="0" i="0">
                <a:solidFill>
                  <a:srgbClr val="1A1918"/>
                </a:solidFill>
                <a:latin typeface="Carlito"/>
              </a:rPr>
              <a:t>-Präfix.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2194560"/>
            <a:ext cx="6217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WAS MAN AUSLESEN KANN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2651760"/>
            <a:ext cx="3063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1" i="0">
                <a:solidFill>
                  <a:srgbClr val="B00000"/>
                </a:solidFill>
                <a:latin typeface="DejaVu Sans Mono"/>
              </a:rPr>
              <a:t>ansible_facts['os_family']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66160" y="2651760"/>
            <a:ext cx="315467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Betriebssystem-Familie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3200400"/>
            <a:ext cx="3063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1" i="0">
                <a:solidFill>
                  <a:srgbClr val="B00000"/>
                </a:solidFill>
                <a:latin typeface="DejaVu Sans Mono"/>
              </a:rPr>
              <a:t>ansible_facts['distribution']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66160" y="3200400"/>
            <a:ext cx="315467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z.B. Ubuntu, Debian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3749039"/>
            <a:ext cx="3063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1" i="0">
                <a:solidFill>
                  <a:srgbClr val="B00000"/>
                </a:solidFill>
                <a:latin typeface="DejaVu Sans Mono"/>
              </a:rPr>
              <a:t>ansible_facts['hostname']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66160" y="3749039"/>
            <a:ext cx="315467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Hostname des Systems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4297679"/>
            <a:ext cx="3063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1" i="0">
                <a:solidFill>
                  <a:srgbClr val="B00000"/>
                </a:solidFill>
                <a:latin typeface="DejaVu Sans Mono"/>
              </a:rPr>
              <a:t>ansible_facts['default_ipv4']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566160" y="4297679"/>
            <a:ext cx="315467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.['address'] = IP-Adresse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4846319"/>
            <a:ext cx="3063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1" i="0">
                <a:solidFill>
                  <a:srgbClr val="B00000"/>
                </a:solidFill>
                <a:latin typeface="DejaVu Sans Mono"/>
              </a:rPr>
              <a:t>ansible_facts['memtotal_mb']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566160" y="4846319"/>
            <a:ext cx="315467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Arbeitsspeicher (MB)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5394959"/>
            <a:ext cx="3063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1" i="0">
                <a:solidFill>
                  <a:srgbClr val="B00000"/>
                </a:solidFill>
                <a:latin typeface="DejaVu Sans Mono"/>
              </a:rPr>
              <a:t>ansible_facts['processor_vcpus']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566160" y="5394959"/>
            <a:ext cx="315467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CPU-Kerne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903720" y="2194560"/>
            <a:ext cx="4754880" cy="2770632"/>
          </a:xfrm>
          <a:prstGeom prst="roundRect">
            <a:avLst>
              <a:gd name="adj" fmla="val 4000"/>
            </a:avLst>
          </a:prstGeom>
          <a:solidFill>
            <a:srgbClr val="1E1E1E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6903720" y="2194560"/>
            <a:ext cx="4754880" cy="292608"/>
          </a:xfrm>
          <a:prstGeom prst="roundRect">
            <a:avLst>
              <a:gd name="adj" fmla="val 14000"/>
            </a:avLst>
          </a:prstGeom>
          <a:solidFill>
            <a:srgbClr val="1E1E1E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132320" y="2226564"/>
            <a:ext cx="429768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1" i="0">
                <a:solidFill>
                  <a:srgbClr val="EE0000"/>
                </a:solidFill>
                <a:latin typeface="DejaVu Sans Mono"/>
              </a:rPr>
              <a:t>Zugriff &amp; Custom Facts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104888" y="2706624"/>
            <a:ext cx="4352544" cy="24597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5000"/>
              </a:lnSpc>
            </a:pPr>
            <a:r>
              <a:rPr sz="1050" b="0">
                <a:solidFill>
                  <a:srgbClr val="8BC37C"/>
                </a:solidFill>
                <a:latin typeface="DejaVu Sans Mono"/>
              </a:rPr>
              <a:t># Zugriff im Playbook (neu, empfohlen)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6B6B"/>
                </a:solidFill>
                <a:latin typeface="DejaVu Sans Mono"/>
              </a:rPr>
              <a:t>- </a:t>
            </a:r>
            <a:r>
              <a:rPr sz="1050" b="0">
                <a:solidFill>
                  <a:srgbClr val="7EC8FF"/>
                </a:solidFill>
                <a:latin typeface="DejaVu Sans Mono"/>
              </a:rPr>
              <a:t>name</a:t>
            </a:r>
            <a:r>
              <a:rPr sz="1050" b="0">
                <a:solidFill>
                  <a:srgbClr val="FFFFFF"/>
                </a:solidFill>
                <a:latin typeface="DejaVu Sans Mono"/>
              </a:rPr>
              <a:t>: OS anzeigen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050" b="1">
                <a:solidFill>
                  <a:srgbClr val="FF6B6B"/>
                </a:solidFill>
                <a:latin typeface="DejaVu Sans Mono"/>
              </a:rPr>
              <a:t>ansible.builtin.debug</a:t>
            </a:r>
            <a:r>
              <a:rPr sz="1050" b="0">
                <a:solidFill>
                  <a:srgbClr val="FFFFFF"/>
                </a:solidFill>
                <a:latin typeface="DejaVu Sans Mono"/>
              </a:rPr>
              <a:t>: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    </a:t>
            </a:r>
            <a:r>
              <a:rPr sz="1050" b="0">
                <a:solidFill>
                  <a:srgbClr val="7EC8FF"/>
                </a:solidFill>
                <a:latin typeface="DejaVu Sans Mono"/>
              </a:rPr>
              <a:t>msg</a:t>
            </a:r>
            <a:r>
              <a:rPr sz="1050" b="0">
                <a:solidFill>
                  <a:srgbClr val="FFFFFF"/>
                </a:solidFill>
                <a:latin typeface="DejaVu Sans Mono"/>
              </a:rPr>
              <a:t>: "{{ ansible_facts['distribution'] }}"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 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8BC37C"/>
                </a:solidFill>
                <a:latin typeface="DejaVu Sans Mono"/>
              </a:rPr>
              <a:t># Fakten deaktivieren (schneller)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7EC8FF"/>
                </a:solidFill>
                <a:latin typeface="DejaVu Sans Mono"/>
              </a:rPr>
              <a:t>gather_facts</a:t>
            </a:r>
            <a:r>
              <a:rPr sz="1050" b="0">
                <a:solidFill>
                  <a:srgbClr val="FFFFFF"/>
                </a:solidFill>
                <a:latin typeface="DejaVu Sans Mono"/>
              </a:rPr>
              <a:t>: false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FFFFFF"/>
                </a:solidFill>
                <a:latin typeface="DejaVu Sans Mono"/>
              </a:rPr>
              <a:t> 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8BC37C"/>
                </a:solidFill>
                <a:latin typeface="DejaVu Sans Mono"/>
              </a:rPr>
              <a:t># Eigene Facts setzen: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8BC37C"/>
                </a:solidFill>
                <a:latin typeface="DejaVu Sans Mono"/>
              </a:rPr>
              <a:t>#   Datei: /etc/ansible/facts.d/app.fact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8BC37C"/>
                </a:solidFill>
                <a:latin typeface="DejaVu Sans Mono"/>
              </a:rPr>
              <a:t>#   Abruf: {{ ansible_facts['ansible_local'] }}</a:t>
            </a:r>
          </a:p>
          <a:p>
            <a:pPr>
              <a:lnSpc>
                <a:spcPct val="105000"/>
              </a:lnSpc>
            </a:pPr>
            <a:r>
              <a:rPr sz="1050" b="0">
                <a:solidFill>
                  <a:srgbClr val="8BC37C"/>
                </a:solidFill>
                <a:latin typeface="DejaVu Sans Mono"/>
              </a:rPr>
              <a:t>#            ['app']['version']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02920" y="6473952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>
                <a:solidFill>
                  <a:srgbClr val="8A8A8A"/>
                </a:solidFill>
                <a:latin typeface="Carlito"/>
              </a:rPr>
              <a:t>Ansible — moderne Automatisierung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155680" y="6473952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 i="0">
                <a:solidFill>
                  <a:srgbClr val="8A8A8A"/>
                </a:solidFill>
                <a:latin typeface="Carlito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5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11155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VARIABLEN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85800"/>
            <a:ext cx="1115568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A1918"/>
                </a:solidFill>
                <a:latin typeface="Carlito"/>
              </a:rPr>
              <a:t>Variablen definieren &amp; auflösen</a:t>
            </a:r>
          </a:p>
        </p:txBody>
      </p:sp>
      <p:sp>
        <p:nvSpPr>
          <p:cNvPr id="5" name="Rectangle 4"/>
          <p:cNvSpPr/>
          <p:nvPr/>
        </p:nvSpPr>
        <p:spPr>
          <a:xfrm>
            <a:off x="521207" y="1298448"/>
            <a:ext cx="1737360" cy="41148"/>
          </a:xfrm>
          <a:prstGeom prst="rect">
            <a:avLst/>
          </a:prstGeom>
          <a:gradFill rotWithShape="1">
            <a:gsLst>
              <a:gs pos="0">
                <a:srgbClr val="B00000"/>
              </a:gs>
              <a:gs pos="100000">
                <a:srgbClr val="EE0000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ansible_mark_r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2840" y="228600"/>
            <a:ext cx="566928" cy="69494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02920" y="1417320"/>
            <a:ext cx="52120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WO KOMMEN SIE HER?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1828800"/>
            <a:ext cx="2011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 i="0">
                <a:solidFill>
                  <a:srgbClr val="1A1918"/>
                </a:solidFill>
                <a:latin typeface="Carlito"/>
              </a:rPr>
              <a:t>Inventory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651760" y="1828800"/>
            <a:ext cx="3017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555555"/>
                </a:solidFill>
                <a:latin typeface="DejaVu Sans Mono"/>
              </a:rPr>
              <a:t>host_vars / group_vars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2331720"/>
            <a:ext cx="2011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 i="0">
                <a:solidFill>
                  <a:srgbClr val="1A1918"/>
                </a:solidFill>
                <a:latin typeface="Carlito"/>
              </a:rPr>
              <a:t>Playbook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651760" y="2331720"/>
            <a:ext cx="3017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555555"/>
                </a:solidFill>
                <a:latin typeface="DejaVu Sans Mono"/>
              </a:rPr>
              <a:t>vars: / vars_files: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2834639"/>
            <a:ext cx="2011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 i="0">
                <a:solidFill>
                  <a:srgbClr val="1A1918"/>
                </a:solidFill>
                <a:latin typeface="Carlito"/>
              </a:rPr>
              <a:t>Rollen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651760" y="2834639"/>
            <a:ext cx="3017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555555"/>
                </a:solidFill>
                <a:latin typeface="DejaVu Sans Mono"/>
              </a:rPr>
              <a:t>vars/ &amp; defaults/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3337559"/>
            <a:ext cx="2011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 i="0">
                <a:solidFill>
                  <a:srgbClr val="1A1918"/>
                </a:solidFill>
                <a:latin typeface="Carlito"/>
              </a:rPr>
              <a:t>Facts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651760" y="3337559"/>
            <a:ext cx="3017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555555"/>
                </a:solidFill>
                <a:latin typeface="DejaVu Sans Mono"/>
              </a:rPr>
              <a:t>automatisch gesammelt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3840479"/>
            <a:ext cx="2011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 i="0">
                <a:solidFill>
                  <a:srgbClr val="1A1918"/>
                </a:solidFill>
                <a:latin typeface="Carlito"/>
              </a:rPr>
              <a:t>Laufzeit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651760" y="3840479"/>
            <a:ext cx="3017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555555"/>
                </a:solidFill>
                <a:latin typeface="DejaVu Sans Mono"/>
              </a:rPr>
              <a:t>register &amp; set_fact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2920" y="4343399"/>
            <a:ext cx="2011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 i="0">
                <a:solidFill>
                  <a:srgbClr val="1A1918"/>
                </a:solidFill>
                <a:latin typeface="Carlito"/>
              </a:rPr>
              <a:t>CLI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651760" y="4343399"/>
            <a:ext cx="3017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 i="0">
                <a:solidFill>
                  <a:srgbClr val="555555"/>
                </a:solidFill>
                <a:latin typeface="DejaVu Sans Mono"/>
              </a:rPr>
              <a:t>Extra-Variablen (-e)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63640" y="141732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PRÄZEDENZ — WER GEWINNT?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263640" y="173736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 i="0">
                <a:solidFill>
                  <a:srgbClr val="555555"/>
                </a:solidFill>
                <a:latin typeface="Carlito"/>
              </a:rPr>
              <a:t>Oben gewinnt — von höchster zu niedrigster Priorität: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263640" y="2057400"/>
            <a:ext cx="365760" cy="365760"/>
          </a:xfrm>
          <a:prstGeom prst="roundRect">
            <a:avLst>
              <a:gd name="adj" fmla="val 30000"/>
            </a:avLst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263640" y="2084831"/>
            <a:ext cx="3657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300" b="1" i="0">
                <a:solidFill>
                  <a:srgbClr val="FFFFFF"/>
                </a:solidFill>
                <a:latin typeface="Carlito"/>
              </a:rPr>
              <a:t>1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766560" y="2075688"/>
            <a:ext cx="329184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>
                <a:solidFill>
                  <a:srgbClr val="1A1918"/>
                </a:solidFill>
                <a:latin typeface="Carlito"/>
              </a:rPr>
              <a:t>Extra-Variablen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058400" y="2075688"/>
            <a:ext cx="169164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 i="0">
                <a:solidFill>
                  <a:srgbClr val="555555"/>
                </a:solidFill>
                <a:latin typeface="DejaVu Sans Mono"/>
              </a:rPr>
              <a:t>ansible-playbook ... -e key=wert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263640" y="2514600"/>
            <a:ext cx="365760" cy="365760"/>
          </a:xfrm>
          <a:prstGeom prst="roundRect">
            <a:avLst>
              <a:gd name="adj" fmla="val 30000"/>
            </a:avLst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263640" y="2542032"/>
            <a:ext cx="3657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300" b="1" i="0">
                <a:solidFill>
                  <a:srgbClr val="FFFFFF"/>
                </a:solidFill>
                <a:latin typeface="Carlito"/>
              </a:rPr>
              <a:t>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766560" y="2532888"/>
            <a:ext cx="329184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>
                <a:solidFill>
                  <a:srgbClr val="1A1918"/>
                </a:solidFill>
                <a:latin typeface="Carlito"/>
              </a:rPr>
              <a:t>Task-/Block-Variablen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058400" y="2532888"/>
            <a:ext cx="169164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 i="0">
                <a:solidFill>
                  <a:srgbClr val="555555"/>
                </a:solidFill>
                <a:latin typeface="DejaVu Sans Mono"/>
              </a:rPr>
              <a:t>vars: direkt an der Aufgabe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263640" y="2971800"/>
            <a:ext cx="365760" cy="365760"/>
          </a:xfrm>
          <a:prstGeom prst="roundRect">
            <a:avLst>
              <a:gd name="adj" fmla="val 30000"/>
            </a:avLst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263640" y="2999232"/>
            <a:ext cx="3657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300" b="1" i="0">
                <a:solidFill>
                  <a:srgbClr val="FFFFFF"/>
                </a:solidFill>
                <a:latin typeface="Carlito"/>
              </a:rPr>
              <a:t>3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766560" y="2990088"/>
            <a:ext cx="329184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>
                <a:solidFill>
                  <a:srgbClr val="1A1918"/>
                </a:solidFill>
                <a:latin typeface="Carlito"/>
              </a:rPr>
              <a:t>set_fact / register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058400" y="2990088"/>
            <a:ext cx="169164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 i="0">
                <a:solidFill>
                  <a:srgbClr val="555555"/>
                </a:solidFill>
                <a:latin typeface="DejaVu Sans Mono"/>
              </a:rPr>
              <a:t>Werte aus der Laufzeit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263640" y="3429000"/>
            <a:ext cx="365760" cy="365760"/>
          </a:xfrm>
          <a:prstGeom prst="roundRect">
            <a:avLst>
              <a:gd name="adj" fmla="val 30000"/>
            </a:avLst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263640" y="3456432"/>
            <a:ext cx="3657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300" b="1" i="0">
                <a:solidFill>
                  <a:srgbClr val="FFFFFF"/>
                </a:solidFill>
                <a:latin typeface="Carlito"/>
              </a:rPr>
              <a:t>4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766560" y="3447288"/>
            <a:ext cx="329184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>
                <a:solidFill>
                  <a:srgbClr val="1A1918"/>
                </a:solidFill>
                <a:latin typeface="Carlito"/>
              </a:rPr>
              <a:t>Rollen-Variablen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058400" y="3447288"/>
            <a:ext cx="169164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 i="0">
                <a:solidFill>
                  <a:srgbClr val="555555"/>
                </a:solidFill>
                <a:latin typeface="DejaVu Sans Mono"/>
              </a:rPr>
              <a:t>roles/.../vars/main.yml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6263640" y="3886200"/>
            <a:ext cx="365760" cy="365760"/>
          </a:xfrm>
          <a:prstGeom prst="roundRect">
            <a:avLst>
              <a:gd name="adj" fmla="val 30000"/>
            </a:avLst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263640" y="3913632"/>
            <a:ext cx="3657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300" b="1" i="0">
                <a:solidFill>
                  <a:srgbClr val="FFFFFF"/>
                </a:solidFill>
                <a:latin typeface="Carlito"/>
              </a:rPr>
              <a:t>5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766560" y="3904487"/>
            <a:ext cx="329184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>
                <a:solidFill>
                  <a:srgbClr val="1A1918"/>
                </a:solidFill>
                <a:latin typeface="Carlito"/>
              </a:rPr>
              <a:t>Playbook-Variablen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0058400" y="3904487"/>
            <a:ext cx="169164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 i="0">
                <a:solidFill>
                  <a:srgbClr val="555555"/>
                </a:solidFill>
                <a:latin typeface="DejaVu Sans Mono"/>
              </a:rPr>
              <a:t>vars: im Play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6263640" y="4343400"/>
            <a:ext cx="365760" cy="365760"/>
          </a:xfrm>
          <a:prstGeom prst="roundRect">
            <a:avLst>
              <a:gd name="adj" fmla="val 30000"/>
            </a:avLst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6263640" y="4370832"/>
            <a:ext cx="3657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300" b="1" i="0">
                <a:solidFill>
                  <a:srgbClr val="FFFFFF"/>
                </a:solidFill>
                <a:latin typeface="Carlito"/>
              </a:rPr>
              <a:t>6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766560" y="4361688"/>
            <a:ext cx="329184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>
                <a:solidFill>
                  <a:srgbClr val="1A1918"/>
                </a:solidFill>
                <a:latin typeface="Carlito"/>
              </a:rPr>
              <a:t>host_vars / group_vars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0058400" y="4361688"/>
            <a:ext cx="169164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 i="0">
                <a:solidFill>
                  <a:srgbClr val="555555"/>
                </a:solidFill>
                <a:latin typeface="DejaVu Sans Mono"/>
              </a:rPr>
              <a:t>aus dem Inventory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6263640" y="4800600"/>
            <a:ext cx="365760" cy="365760"/>
          </a:xfrm>
          <a:prstGeom prst="roundRect">
            <a:avLst>
              <a:gd name="adj" fmla="val 30000"/>
            </a:avLst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6263640" y="4828032"/>
            <a:ext cx="3657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300" b="1" i="0">
                <a:solidFill>
                  <a:srgbClr val="FFFFFF"/>
                </a:solidFill>
                <a:latin typeface="Carlito"/>
              </a:rPr>
              <a:t>7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766560" y="4818888"/>
            <a:ext cx="329184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 i="0">
                <a:solidFill>
                  <a:srgbClr val="1A1918"/>
                </a:solidFill>
                <a:latin typeface="Carlito"/>
              </a:rPr>
              <a:t>Rollen-Defaults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0058400" y="4818888"/>
            <a:ext cx="169164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 i="0">
                <a:solidFill>
                  <a:srgbClr val="555555"/>
                </a:solidFill>
                <a:latin typeface="DejaVu Sans Mono"/>
              </a:rPr>
              <a:t>roles/.../defaults/main.yml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263640" y="5349240"/>
            <a:ext cx="54864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Faustregel: </a:t>
            </a:r>
            <a:r>
              <a:rPr sz="1100" b="0" i="0">
                <a:solidFill>
                  <a:srgbClr val="555555"/>
                </a:solidFill>
                <a:latin typeface="Carlito"/>
              </a:rPr>
              <a:t>je spezifischer die Quelle, desto höher die Priorität.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02920" y="6473952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>
                <a:solidFill>
                  <a:srgbClr val="8A8A8A"/>
                </a:solidFill>
                <a:latin typeface="Carlito"/>
              </a:rPr>
              <a:t>Ansible — moderne Automatisierung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1155680" y="6473952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 i="0">
                <a:solidFill>
                  <a:srgbClr val="8A8A8A"/>
                </a:solidFill>
                <a:latin typeface="Carlito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11155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VAULT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85800"/>
            <a:ext cx="1115568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A1918"/>
                </a:solidFill>
                <a:latin typeface="Carlito"/>
              </a:rPr>
              <a:t>Ansible Vault — Secrets verschlüsseln</a:t>
            </a:r>
          </a:p>
        </p:txBody>
      </p:sp>
      <p:sp>
        <p:nvSpPr>
          <p:cNvPr id="5" name="Rectangle 4"/>
          <p:cNvSpPr/>
          <p:nvPr/>
        </p:nvSpPr>
        <p:spPr>
          <a:xfrm>
            <a:off x="521207" y="1298448"/>
            <a:ext cx="1737360" cy="41148"/>
          </a:xfrm>
          <a:prstGeom prst="rect">
            <a:avLst/>
          </a:prstGeom>
          <a:gradFill rotWithShape="1">
            <a:gsLst>
              <a:gs pos="0">
                <a:srgbClr val="B00000"/>
              </a:gs>
              <a:gs pos="100000">
                <a:srgbClr val="EE0000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ansible_mark_r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2840" y="228600"/>
            <a:ext cx="566928" cy="694944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502920" y="1417320"/>
            <a:ext cx="11155680" cy="914400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A1918"/>
              </a:gs>
              <a:gs pos="100000">
                <a:srgbClr val="B00000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572768"/>
            <a:ext cx="106070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350" b="0" i="0">
                <a:solidFill>
                  <a:srgbClr val="FFFFFF"/>
                </a:solidFill>
                <a:latin typeface="Carlito"/>
              </a:rPr>
              <a:t>Ansible Vault verschlüsselt sensible Daten — Passwörter, API-Keys, ganze Dateien — mit AES-256. Verschlüsseltes kann gefahrlos im Git-Repository liegen; ohne Vault-Passwort bleibt der Inhalt unlesbar.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02920" y="2697480"/>
            <a:ext cx="5440680" cy="14173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685800" y="288036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85800" y="288036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•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16152" y="2880360"/>
            <a:ext cx="4572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Ganze Dateien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04088" y="3355848"/>
            <a:ext cx="5038344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Mit ansible-vault create / encrypt / edit wird eine komplette YAML-Datei verschlüsselt — z.B. group_vars/all.yml.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172200" y="2697480"/>
            <a:ext cx="5440680" cy="14173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6355080" y="288036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355080" y="288036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•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85432" y="2880360"/>
            <a:ext cx="4572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Einzelne Variablen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73368" y="3355848"/>
            <a:ext cx="5038344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Mit ansible-vault encrypt_string entsteht ein !vault-Block im Klartext-File — Ansible löst ihn automatisch auf.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02920" y="4297680"/>
            <a:ext cx="5440680" cy="14173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685800" y="448056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85800" y="448056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•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216152" y="4480560"/>
            <a:ext cx="4572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AES-256 + Passwort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04088" y="4956048"/>
            <a:ext cx="5038344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Der Schlüssel ist dein Vault-Passwort. Ohne es ist der Chiffre-Text wertlos — auch für Git-Reader.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172200" y="4297680"/>
            <a:ext cx="5440680" cy="14173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6355080" y="448056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355080" y="448056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•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885432" y="4480560"/>
            <a:ext cx="4572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Sicher im Git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73368" y="4956048"/>
            <a:ext cx="5038344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Chiffrierte Dateien sind committbar. Nur das Passwort (bzw. Passwort-Datei) hältst du aus dem Repo fern.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02920" y="5943600"/>
            <a:ext cx="1115568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1" i="0">
                <a:solidFill>
                  <a:srgbClr val="555555"/>
                </a:solidFill>
                <a:latin typeface="Carlito"/>
              </a:rPr>
              <a:t>Erkennungs-Merkmal: </a:t>
            </a:r>
            <a:r>
              <a:rPr sz="1150" b="1" i="0">
                <a:solidFill>
                  <a:srgbClr val="B00000"/>
                </a:solidFill>
                <a:latin typeface="DejaVu Sans Mono"/>
              </a:rPr>
              <a:t>$ANSIBLE_VAULT;1.1;AES256</a:t>
            </a:r>
            <a:r>
              <a:rPr sz="1150" b="0" i="0">
                <a:solidFill>
                  <a:srgbClr val="555555"/>
                </a:solidFill>
                <a:latin typeface="Carlito"/>
              </a:rPr>
              <a:t>  — dieser Header in der ersten Zeile markiert jede verschlüsselte Datei.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02920" y="6473952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>
                <a:solidFill>
                  <a:srgbClr val="8A8A8A"/>
                </a:solidFill>
                <a:latin typeface="Carlito"/>
              </a:rPr>
              <a:t>Ansible — moderne Automatisierung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1155680" y="6473952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 i="0">
                <a:solidFill>
                  <a:srgbClr val="8A8A8A"/>
                </a:solidFill>
                <a:latin typeface="Carlito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11155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VAULT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85800"/>
            <a:ext cx="1115568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A1918"/>
                </a:solidFill>
                <a:latin typeface="Carlito"/>
              </a:rPr>
              <a:t>Vault in der Praxis — Variable &amp; Datei</a:t>
            </a:r>
          </a:p>
        </p:txBody>
      </p:sp>
      <p:sp>
        <p:nvSpPr>
          <p:cNvPr id="5" name="Rectangle 4"/>
          <p:cNvSpPr/>
          <p:nvPr/>
        </p:nvSpPr>
        <p:spPr>
          <a:xfrm>
            <a:off x="521207" y="1298448"/>
            <a:ext cx="1737360" cy="41148"/>
          </a:xfrm>
          <a:prstGeom prst="rect">
            <a:avLst/>
          </a:prstGeom>
          <a:gradFill rotWithShape="1">
            <a:gsLst>
              <a:gs pos="0">
                <a:srgbClr val="B00000"/>
              </a:gs>
              <a:gs pos="100000">
                <a:srgbClr val="EE0000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ansible_mark_r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2840" y="228600"/>
            <a:ext cx="566928" cy="69494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02920" y="1417320"/>
            <a:ext cx="111556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 i="0">
                <a:solidFill>
                  <a:srgbClr val="1A1918"/>
                </a:solidFill>
                <a:latin typeface="Carlito"/>
              </a:rPr>
              <a:t>Zwei typische Fälle: eine einzelne Variable als !vault-Block — oder eine ganze Datei komplett verschlüsselt.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1965960"/>
            <a:ext cx="5486400" cy="2502408"/>
          </a:xfrm>
          <a:prstGeom prst="roundRect">
            <a:avLst>
              <a:gd name="adj" fmla="val 4000"/>
            </a:avLst>
          </a:prstGeom>
          <a:solidFill>
            <a:srgbClr val="1E1E1E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502920" y="1965960"/>
            <a:ext cx="5486400" cy="292608"/>
          </a:xfrm>
          <a:prstGeom prst="roundRect">
            <a:avLst>
              <a:gd name="adj" fmla="val 14000"/>
            </a:avLst>
          </a:prstGeom>
          <a:solidFill>
            <a:srgbClr val="1E1E1E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1997964"/>
            <a:ext cx="5029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1" i="0">
                <a:solidFill>
                  <a:srgbClr val="EE0000"/>
                </a:solidFill>
                <a:latin typeface="DejaVu Sans Mono"/>
              </a:rPr>
              <a:t>Einzelne Variable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4088" y="2478024"/>
            <a:ext cx="5084064" cy="21915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5000"/>
              </a:lnSpc>
            </a:pPr>
            <a:r>
              <a:rPr sz="1000" b="0">
                <a:solidFill>
                  <a:srgbClr val="8BC37C"/>
                </a:solidFill>
                <a:latin typeface="DejaVu Sans Mono"/>
              </a:rPr>
              <a:t># Variable verschlüsseln</a:t>
            </a:r>
          </a:p>
          <a:p>
            <a:pPr>
              <a:lnSpc>
                <a:spcPct val="105000"/>
              </a:lnSpc>
            </a:pPr>
            <a:r>
              <a:rPr sz="1000" b="0">
                <a:solidFill>
                  <a:srgbClr val="FFFFFF"/>
                </a:solidFill>
                <a:latin typeface="DejaVu Sans Mono"/>
              </a:rPr>
              <a:t>ansible-vault encrypt_string \</a:t>
            </a:r>
          </a:p>
          <a:p>
            <a:pPr>
              <a:lnSpc>
                <a:spcPct val="105000"/>
              </a:lnSpc>
            </a:pPr>
            <a:r>
              <a:rPr sz="100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000" b="0">
                <a:solidFill>
                  <a:srgbClr val="FFFFFF"/>
                </a:solidFill>
                <a:latin typeface="DejaVu Sans Mono"/>
              </a:rPr>
              <a:t>'S3kret!' --name db_password</a:t>
            </a:r>
          </a:p>
          <a:p>
            <a:pPr>
              <a:lnSpc>
                <a:spcPct val="105000"/>
              </a:lnSpc>
            </a:pPr>
            <a:r>
              <a:rPr sz="1000" b="0">
                <a:solidFill>
                  <a:srgbClr val="FFFFFF"/>
                </a:solidFill>
                <a:latin typeface="DejaVu Sans Mono"/>
              </a:rPr>
              <a:t> </a:t>
            </a:r>
          </a:p>
          <a:p>
            <a:pPr>
              <a:lnSpc>
                <a:spcPct val="105000"/>
              </a:lnSpc>
            </a:pPr>
            <a:r>
              <a:rPr sz="1000" b="0">
                <a:solidFill>
                  <a:srgbClr val="8BC37C"/>
                </a:solidFill>
                <a:latin typeface="DejaVu Sans Mono"/>
              </a:rPr>
              <a:t># Ergebnis — in group_vars/all.yml:</a:t>
            </a:r>
          </a:p>
          <a:p>
            <a:pPr>
              <a:lnSpc>
                <a:spcPct val="105000"/>
              </a:lnSpc>
            </a:pPr>
            <a:r>
              <a:rPr sz="1000" b="0">
                <a:solidFill>
                  <a:srgbClr val="7EC8FF"/>
                </a:solidFill>
                <a:latin typeface="DejaVu Sans Mono"/>
              </a:rPr>
              <a:t>db_password</a:t>
            </a:r>
            <a:r>
              <a:rPr sz="1000" b="0">
                <a:solidFill>
                  <a:srgbClr val="FFFFFF"/>
                </a:solidFill>
                <a:latin typeface="DejaVu Sans Mono"/>
              </a:rPr>
              <a:t>: !vault |</a:t>
            </a:r>
          </a:p>
          <a:p>
            <a:pPr>
              <a:lnSpc>
                <a:spcPct val="105000"/>
              </a:lnSpc>
            </a:pPr>
            <a:r>
              <a:rPr sz="1000" b="0">
                <a:solidFill>
                  <a:srgbClr val="FFFFFF"/>
                </a:solidFill>
                <a:latin typeface="DejaVu Sans Mono"/>
              </a:rPr>
              <a:t>          </a:t>
            </a:r>
            <a:r>
              <a:rPr sz="1000" b="0">
                <a:solidFill>
                  <a:srgbClr val="FFFFFF"/>
                </a:solidFill>
                <a:latin typeface="DejaVu Sans Mono"/>
              </a:rPr>
              <a:t>$ANSIBLE_VAULT;1.1;AES256</a:t>
            </a:r>
          </a:p>
          <a:p>
            <a:pPr>
              <a:lnSpc>
                <a:spcPct val="105000"/>
              </a:lnSpc>
            </a:pPr>
            <a:r>
              <a:rPr sz="1000" b="0">
                <a:solidFill>
                  <a:srgbClr val="FFFFFF"/>
                </a:solidFill>
                <a:latin typeface="DejaVu Sans Mono"/>
              </a:rPr>
              <a:t>          </a:t>
            </a:r>
            <a:r>
              <a:rPr sz="1000" b="0">
                <a:solidFill>
                  <a:srgbClr val="FFFFFF"/>
                </a:solidFill>
                <a:latin typeface="DejaVu Sans Mono"/>
              </a:rPr>
              <a:t>36623063653163316238...</a:t>
            </a:r>
          </a:p>
          <a:p>
            <a:pPr>
              <a:lnSpc>
                <a:spcPct val="105000"/>
              </a:lnSpc>
            </a:pPr>
            <a:r>
              <a:rPr sz="1000" b="0">
                <a:solidFill>
                  <a:srgbClr val="FFFFFF"/>
                </a:solidFill>
                <a:latin typeface="DejaVu Sans Mono"/>
              </a:rPr>
              <a:t> </a:t>
            </a:r>
          </a:p>
          <a:p>
            <a:pPr>
              <a:lnSpc>
                <a:spcPct val="105000"/>
              </a:lnSpc>
            </a:pPr>
            <a:r>
              <a:rPr sz="1000" b="0">
                <a:solidFill>
                  <a:srgbClr val="8BC37C"/>
                </a:solidFill>
                <a:latin typeface="DejaVu Sans Mono"/>
              </a:rPr>
              <a:t># Nutzung wie jede Variable:</a:t>
            </a:r>
          </a:p>
          <a:p>
            <a:pPr>
              <a:lnSpc>
                <a:spcPct val="105000"/>
              </a:lnSpc>
            </a:pPr>
            <a:r>
              <a:rPr sz="1000" b="0">
                <a:solidFill>
                  <a:srgbClr val="7EC8FF"/>
                </a:solidFill>
                <a:latin typeface="DejaVu Sans Mono"/>
              </a:rPr>
              <a:t>msg</a:t>
            </a:r>
            <a:r>
              <a:rPr sz="1000" b="0">
                <a:solidFill>
                  <a:srgbClr val="FFFFFF"/>
                </a:solidFill>
                <a:latin typeface="DejaVu Sans Mono"/>
              </a:rPr>
              <a:t>: "PW: {{ db_password }}"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63640" y="1965960"/>
            <a:ext cx="5440680" cy="2334768"/>
          </a:xfrm>
          <a:prstGeom prst="roundRect">
            <a:avLst>
              <a:gd name="adj" fmla="val 4000"/>
            </a:avLst>
          </a:prstGeom>
          <a:solidFill>
            <a:srgbClr val="1E1E1E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6263640" y="1965960"/>
            <a:ext cx="5440680" cy="292608"/>
          </a:xfrm>
          <a:prstGeom prst="roundRect">
            <a:avLst>
              <a:gd name="adj" fmla="val 14000"/>
            </a:avLst>
          </a:prstGeom>
          <a:solidFill>
            <a:srgbClr val="1E1E1E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92240" y="1997964"/>
            <a:ext cx="498348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1" i="0">
                <a:solidFill>
                  <a:srgbClr val="EE0000"/>
                </a:solidFill>
                <a:latin typeface="DejaVu Sans Mono"/>
              </a:rPr>
              <a:t>Ganze Datei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64807" y="2478024"/>
            <a:ext cx="5038344" cy="202387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5000"/>
              </a:lnSpc>
            </a:pPr>
            <a:r>
              <a:rPr sz="1000" b="0">
                <a:solidFill>
                  <a:srgbClr val="8BC37C"/>
                </a:solidFill>
                <a:latin typeface="DejaVu Sans Mono"/>
              </a:rPr>
              <a:t># Neue verschlüsselte Datei anlegen</a:t>
            </a:r>
          </a:p>
          <a:p>
            <a:pPr>
              <a:lnSpc>
                <a:spcPct val="105000"/>
              </a:lnSpc>
            </a:pPr>
            <a:r>
              <a:rPr sz="1000" b="0">
                <a:solidFill>
                  <a:srgbClr val="FFFFFF"/>
                </a:solidFill>
                <a:latin typeface="DejaVu Sans Mono"/>
              </a:rPr>
              <a:t>ansible-vault create secrets.yml</a:t>
            </a:r>
          </a:p>
          <a:p>
            <a:pPr>
              <a:lnSpc>
                <a:spcPct val="105000"/>
              </a:lnSpc>
            </a:pPr>
            <a:r>
              <a:rPr sz="1000" b="0">
                <a:solidFill>
                  <a:srgbClr val="FFFFFF"/>
                </a:solidFill>
                <a:latin typeface="DejaVu Sans Mono"/>
              </a:rPr>
              <a:t> </a:t>
            </a:r>
          </a:p>
          <a:p>
            <a:pPr>
              <a:lnSpc>
                <a:spcPct val="105000"/>
              </a:lnSpc>
            </a:pPr>
            <a:r>
              <a:rPr sz="1000" b="0">
                <a:solidFill>
                  <a:srgbClr val="8BC37C"/>
                </a:solidFill>
                <a:latin typeface="DejaVu Sans Mono"/>
              </a:rPr>
              <a:t># Bestehende Datei verschlüsseln</a:t>
            </a:r>
          </a:p>
          <a:p>
            <a:pPr>
              <a:lnSpc>
                <a:spcPct val="105000"/>
              </a:lnSpc>
            </a:pPr>
            <a:r>
              <a:rPr sz="1000" b="0">
                <a:solidFill>
                  <a:srgbClr val="FFFFFF"/>
                </a:solidFill>
                <a:latin typeface="DejaVu Sans Mono"/>
              </a:rPr>
              <a:t>ansible-vault encrypt secrets.yml</a:t>
            </a:r>
          </a:p>
          <a:p>
            <a:pPr>
              <a:lnSpc>
                <a:spcPct val="105000"/>
              </a:lnSpc>
            </a:pPr>
            <a:r>
              <a:rPr sz="1000" b="0">
                <a:solidFill>
                  <a:srgbClr val="FFFFFF"/>
                </a:solidFill>
                <a:latin typeface="DejaVu Sans Mono"/>
              </a:rPr>
              <a:t> </a:t>
            </a:r>
          </a:p>
          <a:p>
            <a:pPr>
              <a:lnSpc>
                <a:spcPct val="105000"/>
              </a:lnSpc>
            </a:pPr>
            <a:r>
              <a:rPr sz="1000" b="0">
                <a:solidFill>
                  <a:srgbClr val="8BC37C"/>
                </a:solidFill>
                <a:latin typeface="DejaVu Sans Mono"/>
              </a:rPr>
              <a:t># Ansehen / bearbeiten / entschlüsseln</a:t>
            </a:r>
          </a:p>
          <a:p>
            <a:pPr>
              <a:lnSpc>
                <a:spcPct val="105000"/>
              </a:lnSpc>
            </a:pPr>
            <a:r>
              <a:rPr sz="1000" b="0">
                <a:solidFill>
                  <a:srgbClr val="FFFFFF"/>
                </a:solidFill>
                <a:latin typeface="DejaVu Sans Mono"/>
              </a:rPr>
              <a:t>ansible-vault view secrets.yml</a:t>
            </a:r>
          </a:p>
          <a:p>
            <a:pPr>
              <a:lnSpc>
                <a:spcPct val="105000"/>
              </a:lnSpc>
            </a:pPr>
            <a:r>
              <a:rPr sz="1000" b="0">
                <a:solidFill>
                  <a:srgbClr val="FFFFFF"/>
                </a:solidFill>
                <a:latin typeface="DejaVu Sans Mono"/>
              </a:rPr>
              <a:t>ansible-vault edit secrets.yml</a:t>
            </a:r>
          </a:p>
          <a:p>
            <a:pPr>
              <a:lnSpc>
                <a:spcPct val="105000"/>
              </a:lnSpc>
            </a:pPr>
            <a:r>
              <a:rPr sz="1000" b="0">
                <a:solidFill>
                  <a:srgbClr val="FFFFFF"/>
                </a:solidFill>
                <a:latin typeface="DejaVu Sans Mono"/>
              </a:rPr>
              <a:t>ansible-vault decrypt secrets.yml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02920" y="4892040"/>
            <a:ext cx="11201400" cy="1027176"/>
          </a:xfrm>
          <a:prstGeom prst="roundRect">
            <a:avLst>
              <a:gd name="adj" fmla="val 4000"/>
            </a:avLst>
          </a:prstGeom>
          <a:solidFill>
            <a:srgbClr val="1E1E1E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502920" y="4892040"/>
            <a:ext cx="11201400" cy="292608"/>
          </a:xfrm>
          <a:prstGeom prst="roundRect">
            <a:avLst>
              <a:gd name="adj" fmla="val 14000"/>
            </a:avLst>
          </a:prstGeom>
          <a:solidFill>
            <a:srgbClr val="1E1E1E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31520" y="4924044"/>
            <a:ext cx="10744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1" i="0">
                <a:solidFill>
                  <a:srgbClr val="EE0000"/>
                </a:solidFill>
                <a:latin typeface="DejaVu Sans Mono"/>
              </a:rPr>
              <a:t>Playbook ausführen — Vault-Passwort nötig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04088" y="5404103"/>
            <a:ext cx="10799064" cy="716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ansible-playbook site.yml --ask-vault-pass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ansible-playbook site.yml --vault-password-file ~/.vault_pass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6473952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>
                <a:solidFill>
                  <a:srgbClr val="8A8A8A"/>
                </a:solidFill>
                <a:latin typeface="Carlito"/>
              </a:rPr>
              <a:t>Ansible — moderne Automatisierung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155680" y="6473952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 i="0">
                <a:solidFill>
                  <a:srgbClr val="8A8A8A"/>
                </a:solidFill>
                <a:latin typeface="Carlito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11155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FQCN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85800"/>
            <a:ext cx="1115568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A1918"/>
                </a:solidFill>
                <a:latin typeface="Carlito"/>
              </a:rPr>
              <a:t>FQCN — Fully Qualified Collection Name</a:t>
            </a:r>
          </a:p>
        </p:txBody>
      </p:sp>
      <p:sp>
        <p:nvSpPr>
          <p:cNvPr id="5" name="Rectangle 4"/>
          <p:cNvSpPr/>
          <p:nvPr/>
        </p:nvSpPr>
        <p:spPr>
          <a:xfrm>
            <a:off x="521207" y="1298448"/>
            <a:ext cx="1737360" cy="41148"/>
          </a:xfrm>
          <a:prstGeom prst="rect">
            <a:avLst/>
          </a:prstGeom>
          <a:gradFill rotWithShape="1">
            <a:gsLst>
              <a:gs pos="0">
                <a:srgbClr val="B00000"/>
              </a:gs>
              <a:gs pos="100000">
                <a:srgbClr val="EE0000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ansible_mark_r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2840" y="228600"/>
            <a:ext cx="566928" cy="694944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502920" y="1417320"/>
            <a:ext cx="11155680" cy="868680"/>
          </a:xfrm>
          <a:prstGeom prst="roundRect">
            <a:avLst>
              <a:gd name="adj" fmla="val 10000"/>
            </a:avLst>
          </a:prstGeom>
          <a:solidFill>
            <a:srgbClr val="FBE9E9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18488"/>
            <a:ext cx="1060704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 i="0">
                <a:solidFill>
                  <a:srgbClr val="EE0000"/>
                </a:solidFill>
                <a:latin typeface="Carlito"/>
              </a:rPr>
              <a:t>FQCN = </a:t>
            </a:r>
            <a:r>
              <a:rPr sz="1600" b="0" i="0">
                <a:solidFill>
                  <a:srgbClr val="1A1918"/>
                </a:solidFill>
                <a:latin typeface="Carlito"/>
              </a:rPr>
              <a:t>eindeutige, vollständige Referenz auf ein Modul oder Plugin.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514600"/>
            <a:ext cx="106070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 i="0">
                <a:solidFill>
                  <a:srgbClr val="1A1918"/>
                </a:solidFill>
                <a:latin typeface="Carlito"/>
              </a:rPr>
              <a:t>namespace  ·  collection  ·  modul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2920" y="3291840"/>
            <a:ext cx="11155680" cy="2066544"/>
          </a:xfrm>
          <a:prstGeom prst="roundRect">
            <a:avLst>
              <a:gd name="adj" fmla="val 4000"/>
            </a:avLst>
          </a:prstGeom>
          <a:solidFill>
            <a:srgbClr val="1E1E1E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502920" y="3291840"/>
            <a:ext cx="11155680" cy="292608"/>
          </a:xfrm>
          <a:prstGeom prst="roundRect">
            <a:avLst>
              <a:gd name="adj" fmla="val 14000"/>
            </a:avLst>
          </a:prstGeom>
          <a:solidFill>
            <a:srgbClr val="1E1E1E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31520" y="3323844"/>
            <a:ext cx="1069848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1" i="0">
                <a:solidFill>
                  <a:srgbClr val="EE0000"/>
                </a:solidFill>
                <a:latin typeface="DejaVu Sans Mono"/>
              </a:rPr>
              <a:t>Beispiel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04088" y="3803904"/>
            <a:ext cx="10753344" cy="17556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5000"/>
              </a:lnSpc>
            </a:pPr>
            <a:r>
              <a:rPr sz="1200" b="0">
                <a:solidFill>
                  <a:srgbClr val="8BC37C"/>
                </a:solidFill>
                <a:latin typeface="DejaVu Sans Mono"/>
              </a:rPr>
              <a:t># FQCN = namespace.collection.modul</a:t>
            </a:r>
          </a:p>
          <a:p>
            <a:pPr>
              <a:lnSpc>
                <a:spcPct val="105000"/>
              </a:lnSpc>
            </a:pPr>
            <a:r>
              <a:rPr sz="1200" b="0">
                <a:solidFill>
                  <a:srgbClr val="FFFFFF"/>
                </a:solidFill>
                <a:latin typeface="DejaVu Sans Mono"/>
              </a:rPr>
              <a:t> </a:t>
            </a:r>
          </a:p>
          <a:p>
            <a:pPr>
              <a:lnSpc>
                <a:spcPct val="105000"/>
              </a:lnSpc>
            </a:pPr>
            <a:r>
              <a:rPr sz="1200" b="1">
                <a:solidFill>
                  <a:srgbClr val="FF6B6B"/>
                </a:solidFill>
                <a:latin typeface="DejaVu Sans Mono"/>
              </a:rPr>
              <a:t>ansible.builtin.copy</a:t>
            </a:r>
          </a:p>
          <a:p>
            <a:pPr>
              <a:lnSpc>
                <a:spcPct val="105000"/>
              </a:lnSpc>
            </a:pPr>
            <a:r>
              <a:rPr sz="1200" b="0">
                <a:solidFill>
                  <a:srgbClr val="FFFFFF"/>
                </a:solidFill>
                <a:latin typeface="DejaVu Sans Mono"/>
              </a:rPr>
              <a:t> </a:t>
            </a:r>
          </a:p>
          <a:p>
            <a:pPr>
              <a:lnSpc>
                <a:spcPct val="105000"/>
              </a:lnSpc>
            </a:pPr>
            <a:r>
              <a:rPr sz="1200" b="0">
                <a:solidFill>
                  <a:srgbClr val="8BC37C"/>
                </a:solidFill>
                <a:latin typeface="DejaVu Sans Mono"/>
              </a:rPr>
              <a:t># ansible  -&gt;  namespace (Anbieter)</a:t>
            </a:r>
          </a:p>
          <a:p>
            <a:pPr>
              <a:lnSpc>
                <a:spcPct val="105000"/>
              </a:lnSpc>
            </a:pPr>
            <a:r>
              <a:rPr sz="1200" b="0">
                <a:solidFill>
                  <a:srgbClr val="8BC37C"/>
                </a:solidFill>
                <a:latin typeface="DejaVu Sans Mono"/>
              </a:rPr>
              <a:t># builtin  -&gt;  collection (Paket)</a:t>
            </a:r>
          </a:p>
          <a:p>
            <a:pPr>
              <a:lnSpc>
                <a:spcPct val="105000"/>
              </a:lnSpc>
            </a:pPr>
            <a:r>
              <a:rPr sz="1200" b="0">
                <a:solidFill>
                  <a:srgbClr val="8BC37C"/>
                </a:solidFill>
                <a:latin typeface="DejaVu Sans Mono"/>
              </a:rPr>
              <a:t># copy     -&gt;  modul (die Funktion)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5623560"/>
            <a:ext cx="111556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 i="0">
                <a:solidFill>
                  <a:srgbClr val="1A1918"/>
                </a:solidFill>
                <a:latin typeface="Carlito"/>
              </a:rPr>
              <a:t>NICHT verwechseln mit </a:t>
            </a:r>
            <a:r>
              <a:rPr sz="1250" b="1" i="0">
                <a:solidFill>
                  <a:srgbClr val="B00000"/>
                </a:solidFill>
                <a:latin typeface="DejaVu Sans Mono"/>
              </a:rPr>
              <a:t>FQDN</a:t>
            </a:r>
            <a:r>
              <a:rPr sz="1250" b="0" i="0">
                <a:solidFill>
                  <a:srgbClr val="1A1918"/>
                </a:solidFill>
                <a:latin typeface="Carlito"/>
              </a:rPr>
              <a:t> (Fully Qualified Domain Name = Hostname)! Der FQCN macht eindeutig, aus welcher Collection ein Modul stammt.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6473952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>
                <a:solidFill>
                  <a:srgbClr val="8A8A8A"/>
                </a:solidFill>
                <a:latin typeface="Carlito"/>
              </a:rPr>
              <a:t>Ansible — moderne Automatisierung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155680" y="6473952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 i="0">
                <a:solidFill>
                  <a:srgbClr val="8A8A8A"/>
                </a:solidFill>
                <a:latin typeface="Carlito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11155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FQCN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85800"/>
            <a:ext cx="1115568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A1918"/>
                </a:solidFill>
                <a:latin typeface="Carlito"/>
              </a:rPr>
              <a:t>FQCN in der Praxis</a:t>
            </a:r>
          </a:p>
        </p:txBody>
      </p:sp>
      <p:sp>
        <p:nvSpPr>
          <p:cNvPr id="5" name="Rectangle 4"/>
          <p:cNvSpPr/>
          <p:nvPr/>
        </p:nvSpPr>
        <p:spPr>
          <a:xfrm>
            <a:off x="521207" y="1298448"/>
            <a:ext cx="1737360" cy="41148"/>
          </a:xfrm>
          <a:prstGeom prst="rect">
            <a:avLst/>
          </a:prstGeom>
          <a:gradFill rotWithShape="1">
            <a:gsLst>
              <a:gs pos="0">
                <a:srgbClr val="B00000"/>
              </a:gs>
              <a:gs pos="100000">
                <a:srgbClr val="EE0000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ansible_mark_r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2840" y="228600"/>
            <a:ext cx="566928" cy="69494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02920" y="1463040"/>
            <a:ext cx="5943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GÄNGIGE FQCN-BEISPIELE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1920240"/>
            <a:ext cx="3383280" cy="457200"/>
          </a:xfrm>
          <a:prstGeom prst="roundRect">
            <a:avLst>
              <a:gd name="adj" fmla="val 14000"/>
            </a:avLst>
          </a:prstGeom>
          <a:solidFill>
            <a:srgbClr val="F8F5F5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2011680"/>
            <a:ext cx="3108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B00000"/>
                </a:solidFill>
                <a:latin typeface="DejaVu Sans Mono"/>
              </a:rPr>
              <a:t>ansible.builtin.copy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069080" y="2011680"/>
            <a:ext cx="2377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0" i="0">
                <a:solidFill>
                  <a:srgbClr val="1A1918"/>
                </a:solidFill>
                <a:latin typeface="Carlito"/>
              </a:rPr>
              <a:t>Datei kopieren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2920" y="2487168"/>
            <a:ext cx="3383280" cy="457200"/>
          </a:xfrm>
          <a:prstGeom prst="roundRect">
            <a:avLst>
              <a:gd name="adj" fmla="val 14000"/>
            </a:avLst>
          </a:prstGeom>
          <a:solidFill>
            <a:srgbClr val="F8F5F5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31520" y="2578608"/>
            <a:ext cx="3108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B00000"/>
                </a:solidFill>
                <a:latin typeface="DejaVu Sans Mono"/>
              </a:rPr>
              <a:t>ansible.builtin.apt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069080" y="2578608"/>
            <a:ext cx="2377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0" i="0">
                <a:solidFill>
                  <a:srgbClr val="1A1918"/>
                </a:solidFill>
                <a:latin typeface="Carlito"/>
              </a:rPr>
              <a:t>Paket installieren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2920" y="3054096"/>
            <a:ext cx="3383280" cy="457200"/>
          </a:xfrm>
          <a:prstGeom prst="roundRect">
            <a:avLst>
              <a:gd name="adj" fmla="val 14000"/>
            </a:avLst>
          </a:prstGeom>
          <a:solidFill>
            <a:srgbClr val="F8F5F5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3145536"/>
            <a:ext cx="3108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B00000"/>
                </a:solidFill>
                <a:latin typeface="DejaVu Sans Mono"/>
              </a:rPr>
              <a:t>ansible.builtin.service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069080" y="3145536"/>
            <a:ext cx="2377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0" i="0">
                <a:solidFill>
                  <a:srgbClr val="1A1918"/>
                </a:solidFill>
                <a:latin typeface="Carlito"/>
              </a:rPr>
              <a:t>Dienst verwalten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02920" y="3621024"/>
            <a:ext cx="3383280" cy="457200"/>
          </a:xfrm>
          <a:prstGeom prst="roundRect">
            <a:avLst>
              <a:gd name="adj" fmla="val 14000"/>
            </a:avLst>
          </a:prstGeom>
          <a:solidFill>
            <a:srgbClr val="F8F5F5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31520" y="3712464"/>
            <a:ext cx="3108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B00000"/>
                </a:solidFill>
                <a:latin typeface="DejaVu Sans Mono"/>
              </a:rPr>
              <a:t>ansible.builtin.template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069080" y="3712464"/>
            <a:ext cx="2377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0" i="0">
                <a:solidFill>
                  <a:srgbClr val="1A1918"/>
                </a:solidFill>
                <a:latin typeface="Carlito"/>
              </a:rPr>
              <a:t>Template rendern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02920" y="4187952"/>
            <a:ext cx="3383280" cy="457200"/>
          </a:xfrm>
          <a:prstGeom prst="roundRect">
            <a:avLst>
              <a:gd name="adj" fmla="val 14000"/>
            </a:avLst>
          </a:prstGeom>
          <a:solidFill>
            <a:srgbClr val="F8F5F5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31520" y="4279392"/>
            <a:ext cx="3108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B00000"/>
                </a:solidFill>
                <a:latin typeface="DejaVu Sans Mono"/>
              </a:rPr>
              <a:t>ansible.posix.firewalld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069080" y="4279392"/>
            <a:ext cx="2377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0" i="0">
                <a:solidFill>
                  <a:srgbClr val="1A1918"/>
                </a:solidFill>
                <a:latin typeface="Carlito"/>
              </a:rPr>
              <a:t>Firewall (Collection)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02920" y="4754880"/>
            <a:ext cx="3383280" cy="457200"/>
          </a:xfrm>
          <a:prstGeom prst="roundRect">
            <a:avLst>
              <a:gd name="adj" fmla="val 14000"/>
            </a:avLst>
          </a:prstGeom>
          <a:solidFill>
            <a:srgbClr val="F8F5F5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31520" y="4846320"/>
            <a:ext cx="3108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B00000"/>
                </a:solidFill>
                <a:latin typeface="DejaVu Sans Mono"/>
              </a:rPr>
              <a:t>community.general.git_config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069080" y="4846320"/>
            <a:ext cx="2377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0" i="0">
                <a:solidFill>
                  <a:srgbClr val="1A1918"/>
                </a:solidFill>
                <a:latin typeface="Carlito"/>
              </a:rPr>
              <a:t>Git (Community)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720840" y="1463040"/>
            <a:ext cx="49377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WARUM FQCN?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720840" y="1920240"/>
            <a:ext cx="4983480" cy="3977639"/>
          </a:xfrm>
          <a:prstGeom prst="roundRect">
            <a:avLst>
              <a:gd name="adj" fmla="val 5000"/>
            </a:avLst>
          </a:prstGeom>
          <a:solidFill>
            <a:srgbClr val="FBE9E9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995160" y="2148840"/>
            <a:ext cx="4480560" cy="3566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250" b="0" i="0">
                <a:solidFill>
                  <a:srgbClr val="1A1918"/>
                </a:solidFill>
                <a:latin typeface="Carlito"/>
              </a:rPr>
              <a:t>Seit Ansible 2.10 sind Module in </a:t>
            </a:r>
            <a:r>
              <a:rPr sz="1250" b="1" i="0">
                <a:solidFill>
                  <a:srgbClr val="1A1918"/>
                </a:solidFill>
                <a:latin typeface="Carlito"/>
              </a:rPr>
              <a:t>Collections</a:t>
            </a:r>
            <a:r>
              <a:rPr sz="1250" b="0" i="0">
                <a:solidFill>
                  <a:srgbClr val="1A1918"/>
                </a:solidFill>
                <a:latin typeface="Carlito"/>
              </a:rPr>
              <a:t> gebündelt.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250" b="0" i="0">
                <a:solidFill>
                  <a:srgbClr val="1A1918"/>
                </a:solidFill>
                <a:latin typeface="Carlito"/>
              </a:rPr>
              <a:t>Der FQCN macht eindeutig, </a:t>
            </a:r>
            <a:r>
              <a:rPr sz="1250" b="1" i="0">
                <a:solidFill>
                  <a:srgbClr val="1A1918"/>
                </a:solidFill>
                <a:latin typeface="Carlito"/>
              </a:rPr>
              <a:t>welches Modul</a:t>
            </a:r>
            <a:r>
              <a:rPr sz="1250" b="0" i="0">
                <a:solidFill>
                  <a:srgbClr val="1A1918"/>
                </a:solidFill>
                <a:latin typeface="Carlito"/>
              </a:rPr>
              <a:t> gemeint ist.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250" b="0" i="0">
                <a:solidFill>
                  <a:srgbClr val="1A1918"/>
                </a:solidFill>
                <a:latin typeface="Carlito"/>
              </a:rPr>
              <a:t>Er vermeidet </a:t>
            </a:r>
            <a:r>
              <a:rPr sz="1250" b="1" i="0">
                <a:solidFill>
                  <a:srgbClr val="1A1918"/>
                </a:solidFill>
                <a:latin typeface="Carlito"/>
              </a:rPr>
              <a:t>Namenskollisionen</a:t>
            </a:r>
            <a:r>
              <a:rPr sz="1250" b="0" i="0">
                <a:solidFill>
                  <a:srgbClr val="1A1918"/>
                </a:solidFill>
                <a:latin typeface="Carlito"/>
              </a:rPr>
              <a:t> — mehrere Collections können ein gleichnamiges Modul anbieten.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250" b="1" i="0">
                <a:solidFill>
                  <a:srgbClr val="EE0000"/>
                </a:solidFill>
                <a:latin typeface="Carlito"/>
              </a:rPr>
              <a:t>Faustregel: </a:t>
            </a:r>
            <a:r>
              <a:rPr sz="1250" b="0" i="0">
                <a:solidFill>
                  <a:srgbClr val="1A1918"/>
                </a:solidFill>
                <a:latin typeface="Carlito"/>
              </a:rPr>
              <a:t>immer den FQCN verwenden, nie die Kurzform.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02920" y="6473952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>
                <a:solidFill>
                  <a:srgbClr val="8A8A8A"/>
                </a:solidFill>
                <a:latin typeface="Carlito"/>
              </a:rPr>
              <a:t>Ansible — moderne Automatisierung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155680" y="6473952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 i="0">
                <a:solidFill>
                  <a:srgbClr val="8A8A8A"/>
                </a:solidFill>
                <a:latin typeface="Carlito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5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11155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COLLECTIONS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85800"/>
            <a:ext cx="1115568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A1918"/>
                </a:solidFill>
                <a:latin typeface="Carlito"/>
              </a:rPr>
              <a:t>Was sind Collections?</a:t>
            </a:r>
          </a:p>
        </p:txBody>
      </p:sp>
      <p:sp>
        <p:nvSpPr>
          <p:cNvPr id="5" name="Rectangle 4"/>
          <p:cNvSpPr/>
          <p:nvPr/>
        </p:nvSpPr>
        <p:spPr>
          <a:xfrm>
            <a:off x="521207" y="1298448"/>
            <a:ext cx="1737360" cy="41148"/>
          </a:xfrm>
          <a:prstGeom prst="rect">
            <a:avLst/>
          </a:prstGeom>
          <a:gradFill rotWithShape="1">
            <a:gsLst>
              <a:gs pos="0">
                <a:srgbClr val="B00000"/>
              </a:gs>
              <a:gs pos="100000">
                <a:srgbClr val="EE0000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ansible_mark_r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2840" y="228600"/>
            <a:ext cx="566928" cy="694944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502920" y="1463040"/>
            <a:ext cx="11155680" cy="1005840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A1918"/>
              </a:gs>
              <a:gs pos="100000">
                <a:srgbClr val="B00000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45920"/>
            <a:ext cx="1060704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 i="0">
                <a:solidFill>
                  <a:srgbClr val="FFFFFF"/>
                </a:solidFill>
                <a:latin typeface="Carlito"/>
              </a:rPr>
              <a:t>Eine Collection ist das Verteilungsformat für Ansible-Inhalte. Sie bündelt Module, Plugins, Rollen, Playbooks und Dokumentation in einem Paket.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02920" y="2743200"/>
            <a:ext cx="3611880" cy="12344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685800" y="292608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85800" y="292608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•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16152" y="2926080"/>
            <a:ext cx="2743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Module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04088" y="3401568"/>
            <a:ext cx="3209544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Aktions-Bausteine (z.B. apt, firewalld)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43400" y="2743200"/>
            <a:ext cx="3611880" cy="12344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4526280" y="292608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26280" y="292608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•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56632" y="2926080"/>
            <a:ext cx="2743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Plugins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44568" y="3401568"/>
            <a:ext cx="3209544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Erweiterungen: Inventory, Connection, Filter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183880" y="2743200"/>
            <a:ext cx="3611880" cy="12344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8366760" y="292608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366760" y="292608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•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7112" y="2926080"/>
            <a:ext cx="2743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Rollen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385048" y="3401568"/>
            <a:ext cx="3209544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Wiederverwendbare Aufgaben-Sammlungen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02920" y="4206240"/>
            <a:ext cx="3611880" cy="12344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685800" y="438912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85800" y="438912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•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216152" y="4389120"/>
            <a:ext cx="2743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Playbooks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04088" y="4864607"/>
            <a:ext cx="3209544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Fertige Abläufe als Vorlage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4343400" y="4206240"/>
            <a:ext cx="3611880" cy="12344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4526280" y="438912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526280" y="438912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•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056632" y="4389120"/>
            <a:ext cx="2743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Dokumentation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544568" y="4864607"/>
            <a:ext cx="3209544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Beschreibung &amp; Beispiele (docs/)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8183880" y="4206240"/>
            <a:ext cx="3611880" cy="12344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8366760" y="438912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8366760" y="438912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•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897112" y="4389120"/>
            <a:ext cx="2743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Test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385048" y="4864607"/>
            <a:ext cx="3209544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Tests &amp; CI für die Collection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02920" y="6473952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>
                <a:solidFill>
                  <a:srgbClr val="8A8A8A"/>
                </a:solidFill>
                <a:latin typeface="Carlito"/>
              </a:rPr>
              <a:t>Ansible — moderne Automatisierung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1155680" y="6473952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 i="0">
                <a:solidFill>
                  <a:srgbClr val="8A8A8A"/>
                </a:solidFill>
                <a:latin typeface="Carlito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11155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COLLECTIONS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85800"/>
            <a:ext cx="1115568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A1918"/>
                </a:solidFill>
                <a:latin typeface="Carlito"/>
              </a:rPr>
              <a:t>Collections nutzen</a:t>
            </a:r>
          </a:p>
        </p:txBody>
      </p:sp>
      <p:sp>
        <p:nvSpPr>
          <p:cNvPr id="5" name="Rectangle 4"/>
          <p:cNvSpPr/>
          <p:nvPr/>
        </p:nvSpPr>
        <p:spPr>
          <a:xfrm>
            <a:off x="521207" y="1298448"/>
            <a:ext cx="1737360" cy="41148"/>
          </a:xfrm>
          <a:prstGeom prst="rect">
            <a:avLst/>
          </a:prstGeom>
          <a:gradFill rotWithShape="1">
            <a:gsLst>
              <a:gs pos="0">
                <a:srgbClr val="B00000"/>
              </a:gs>
              <a:gs pos="100000">
                <a:srgbClr val="EE0000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ansible_mark_r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2840" y="228600"/>
            <a:ext cx="566928" cy="69494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02920" y="1417320"/>
            <a:ext cx="5303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BEZUGSQUELLE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1737360"/>
            <a:ext cx="530352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rgbClr val="1A1918"/>
                </a:solidFill>
                <a:latin typeface="Carlito"/>
              </a:rPr>
              <a:t>Ansible Galaxy</a:t>
            </a:r>
            <a:r>
              <a:rPr sz="1200" b="0" i="0">
                <a:solidFill>
                  <a:srgbClr val="1A1918"/>
                </a:solidFill>
                <a:latin typeface="Carlito"/>
              </a:rPr>
              <a:t> (galaxy.ansible.com) ist der zentrale Hub — vergleichbar mit einem Paket-Manager für Ansible-Inhalte.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2606040"/>
            <a:ext cx="5303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INSTALLATION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2920" y="2971800"/>
            <a:ext cx="5303520" cy="2133600"/>
          </a:xfrm>
          <a:prstGeom prst="roundRect">
            <a:avLst>
              <a:gd name="adj" fmla="val 4000"/>
            </a:avLst>
          </a:prstGeom>
          <a:solidFill>
            <a:srgbClr val="1E1E1E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502920" y="2971800"/>
            <a:ext cx="5303520" cy="292608"/>
          </a:xfrm>
          <a:prstGeom prst="roundRect">
            <a:avLst>
              <a:gd name="adj" fmla="val 14000"/>
            </a:avLst>
          </a:prstGeom>
          <a:solidFill>
            <a:srgbClr val="1E1E1E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31520" y="3003804"/>
            <a:ext cx="484632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1" i="0">
                <a:solidFill>
                  <a:srgbClr val="EE0000"/>
                </a:solidFill>
                <a:latin typeface="DejaVu Sans Mono"/>
              </a:rPr>
              <a:t>galaxy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04088" y="3483864"/>
            <a:ext cx="4901183" cy="182270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5000"/>
              </a:lnSpc>
            </a:pPr>
            <a:r>
              <a:rPr sz="1100" b="0">
                <a:solidFill>
                  <a:srgbClr val="8BC37C"/>
                </a:solidFill>
                <a:latin typeface="DejaVu Sans Mono"/>
              </a:rPr>
              <a:t># Installation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ansible-galaxy collection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install ansible.posix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8BC37C"/>
                </a:solidFill>
                <a:latin typeface="DejaVu Sans Mono"/>
              </a:rPr>
              <a:t># requirements.yml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7EC8FF"/>
                </a:solidFill>
                <a:latin typeface="DejaVu Sans Mono"/>
              </a:rPr>
              <a:t>collections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: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100" b="0">
                <a:solidFill>
                  <a:srgbClr val="FF6B6B"/>
                </a:solidFill>
                <a:latin typeface="DejaVu Sans Mono"/>
              </a:rPr>
              <a:t>- </a:t>
            </a:r>
            <a:r>
              <a:rPr sz="1100" b="0">
                <a:solidFill>
                  <a:srgbClr val="7EC8FF"/>
                </a:solidFill>
                <a:latin typeface="DejaVu Sans Mono"/>
              </a:rPr>
              <a:t>name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: ansible.posix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   </a:t>
            </a:r>
            <a:r>
              <a:rPr sz="1100" b="0">
                <a:solidFill>
                  <a:srgbClr val="7EC8FF"/>
                </a:solidFill>
                <a:latin typeface="DejaVu Sans Mono"/>
              </a:rPr>
              <a:t>version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: '&gt;=1.5.0'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63640" y="1417320"/>
            <a:ext cx="5394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NAMENSSCHEMA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263640" y="1737360"/>
            <a:ext cx="539496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 i="0">
                <a:solidFill>
                  <a:srgbClr val="B00000"/>
                </a:solidFill>
                <a:latin typeface="DejaVu Sans Mono"/>
              </a:rPr>
              <a:t>namespace</a:t>
            </a:r>
            <a:r>
              <a:rPr sz="1400" b="1" i="0">
                <a:solidFill>
                  <a:srgbClr val="1A1918"/>
                </a:solidFill>
                <a:latin typeface="Carlito"/>
              </a:rPr>
              <a:t> . </a:t>
            </a:r>
            <a:r>
              <a:rPr sz="1400" b="1" i="0">
                <a:solidFill>
                  <a:srgbClr val="B00000"/>
                </a:solidFill>
                <a:latin typeface="DejaVu Sans Mono"/>
              </a:rPr>
              <a:t>name</a:t>
            </a:r>
            <a:r>
              <a:rPr sz="1400" b="0" i="0">
                <a:solidFill>
                  <a:srgbClr val="1A1918"/>
                </a:solidFill>
                <a:latin typeface="Carlito"/>
              </a:rPr>
              <a:t>    →  z.B.  </a:t>
            </a:r>
            <a:r>
              <a:rPr sz="1400" b="1" i="0">
                <a:solidFill>
                  <a:srgbClr val="B00000"/>
                </a:solidFill>
                <a:latin typeface="DejaVu Sans Mono"/>
              </a:rPr>
              <a:t>ansible.posix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263640" y="2286000"/>
            <a:ext cx="5394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AUFBAU EINER COLLECTION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63640" y="2651760"/>
            <a:ext cx="5394960" cy="2007870"/>
          </a:xfrm>
          <a:prstGeom prst="roundRect">
            <a:avLst>
              <a:gd name="adj" fmla="val 4000"/>
            </a:avLst>
          </a:prstGeom>
          <a:solidFill>
            <a:srgbClr val="1E1E1E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263640" y="2651760"/>
            <a:ext cx="5394960" cy="292608"/>
          </a:xfrm>
          <a:prstGeom prst="roundRect">
            <a:avLst>
              <a:gd name="adj" fmla="val 14000"/>
            </a:avLst>
          </a:prstGeom>
          <a:solidFill>
            <a:srgbClr val="1E1E1E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92240" y="2683764"/>
            <a:ext cx="493776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1" i="0">
                <a:solidFill>
                  <a:srgbClr val="EE0000"/>
                </a:solidFill>
                <a:latin typeface="DejaVu Sans Mono"/>
              </a:rPr>
              <a:t>ansible.posix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64807" y="3163824"/>
            <a:ext cx="4992624" cy="169697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5000"/>
              </a:lnSpc>
            </a:pPr>
            <a:r>
              <a:rPr sz="1150" b="0">
                <a:solidFill>
                  <a:srgbClr val="FFFFFF"/>
                </a:solidFill>
                <a:latin typeface="DejaVu Sans Mono"/>
              </a:rPr>
              <a:t>ansible-posix/</a:t>
            </a:r>
          </a:p>
          <a:p>
            <a:pPr>
              <a:lnSpc>
                <a:spcPct val="105000"/>
              </a:lnSpc>
            </a:pPr>
            <a:r>
              <a:rPr sz="115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150" b="0">
                <a:solidFill>
                  <a:srgbClr val="FFFFFF"/>
                </a:solidFill>
                <a:latin typeface="DejaVu Sans Mono"/>
              </a:rPr>
              <a:t>plugins/modules/</a:t>
            </a:r>
          </a:p>
          <a:p>
            <a:pPr>
              <a:lnSpc>
                <a:spcPct val="105000"/>
              </a:lnSpc>
            </a:pPr>
            <a:r>
              <a:rPr sz="115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150" b="0">
                <a:solidFill>
                  <a:srgbClr val="FFFFFF"/>
                </a:solidFill>
                <a:latin typeface="DejaVu Sans Mono"/>
              </a:rPr>
              <a:t>plugins/inventory/</a:t>
            </a:r>
          </a:p>
          <a:p>
            <a:pPr>
              <a:lnSpc>
                <a:spcPct val="105000"/>
              </a:lnSpc>
            </a:pPr>
            <a:r>
              <a:rPr sz="115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150" b="0">
                <a:solidFill>
                  <a:srgbClr val="FFFFFF"/>
                </a:solidFill>
                <a:latin typeface="DejaVu Sans Mono"/>
              </a:rPr>
              <a:t>roles/</a:t>
            </a:r>
          </a:p>
          <a:p>
            <a:pPr>
              <a:lnSpc>
                <a:spcPct val="105000"/>
              </a:lnSpc>
            </a:pPr>
            <a:r>
              <a:rPr sz="115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150" b="0">
                <a:solidFill>
                  <a:srgbClr val="FFFFFF"/>
                </a:solidFill>
                <a:latin typeface="DejaVu Sans Mono"/>
              </a:rPr>
              <a:t>playbooks/</a:t>
            </a:r>
          </a:p>
          <a:p>
            <a:pPr>
              <a:lnSpc>
                <a:spcPct val="105000"/>
              </a:lnSpc>
            </a:pPr>
            <a:r>
              <a:rPr sz="115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150" b="0">
                <a:solidFill>
                  <a:srgbClr val="FFFFFF"/>
                </a:solidFill>
                <a:latin typeface="DejaVu Sans Mono"/>
              </a:rPr>
              <a:t>docs/</a:t>
            </a:r>
          </a:p>
          <a:p>
            <a:pPr>
              <a:lnSpc>
                <a:spcPct val="105000"/>
              </a:lnSpc>
            </a:pPr>
            <a:r>
              <a:rPr sz="115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150" b="0">
                <a:solidFill>
                  <a:srgbClr val="FFFFFF"/>
                </a:solidFill>
                <a:latin typeface="DejaVu Sans Mono"/>
              </a:rPr>
              <a:t>galaxy.yml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6473952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>
                <a:solidFill>
                  <a:srgbClr val="8A8A8A"/>
                </a:solidFill>
                <a:latin typeface="Carlito"/>
              </a:rPr>
              <a:t>Ansible — moderne Automatisierung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155680" y="6473952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 i="0">
                <a:solidFill>
                  <a:srgbClr val="8A8A8A"/>
                </a:solidFill>
                <a:latin typeface="Carlito"/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5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11155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ROLLEN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85800"/>
            <a:ext cx="1115568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A1918"/>
                </a:solidFill>
                <a:latin typeface="Carlito"/>
              </a:rPr>
              <a:t>Wie funktionieren Rollen?</a:t>
            </a:r>
          </a:p>
        </p:txBody>
      </p:sp>
      <p:sp>
        <p:nvSpPr>
          <p:cNvPr id="5" name="Rectangle 4"/>
          <p:cNvSpPr/>
          <p:nvPr/>
        </p:nvSpPr>
        <p:spPr>
          <a:xfrm>
            <a:off x="521207" y="1298448"/>
            <a:ext cx="1737360" cy="41148"/>
          </a:xfrm>
          <a:prstGeom prst="rect">
            <a:avLst/>
          </a:prstGeom>
          <a:gradFill rotWithShape="1">
            <a:gsLst>
              <a:gs pos="0">
                <a:srgbClr val="B00000"/>
              </a:gs>
              <a:gs pos="100000">
                <a:srgbClr val="EE0000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ansible_mark_r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2840" y="228600"/>
            <a:ext cx="566928" cy="694944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502920" y="1463040"/>
            <a:ext cx="11155680" cy="960120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1A1918"/>
              </a:gs>
              <a:gs pos="100000">
                <a:srgbClr val="B00000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27632"/>
            <a:ext cx="1060704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450" b="0" i="0">
                <a:solidFill>
                  <a:srgbClr val="FFFFFF"/>
                </a:solidFill>
                <a:latin typeface="Carlito"/>
              </a:rPr>
              <a:t>Eine Rolle ist eine wiederverwendbare, in sich geschlossene Einheit von Aufgaben. Sie kapselt Tasks, Variablen, Templates und Handler zu einer logischen Funktion — z.B. „installiere &amp; konfiguriere einen Webserver“.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02920" y="2743200"/>
            <a:ext cx="5440680" cy="14173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685800" y="292608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85800" y="292608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✓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16152" y="2926080"/>
            <a:ext cx="4572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Wiederverwendbar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04088" y="3401568"/>
            <a:ext cx="5038344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Einmal schreiben, in vielen Playbooks nutzen.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172200" y="2743200"/>
            <a:ext cx="5440680" cy="14173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6355080" y="292608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355080" y="292608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85432" y="2926080"/>
            <a:ext cx="4572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Gekapselt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73368" y="3401568"/>
            <a:ext cx="5038344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Eigene Variablen, Templates &amp; Dateien pro Rolle.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02920" y="4389120"/>
            <a:ext cx="5440680" cy="14173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685800" y="457200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85800" y="457200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✓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216152" y="4572000"/>
            <a:ext cx="4572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Teilbar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04088" y="5047488"/>
            <a:ext cx="5038344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Über Collections &amp; Galaxy mit anderen teilen.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172200" y="4389120"/>
            <a:ext cx="5440680" cy="14173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6355080" y="4572000"/>
            <a:ext cx="402336" cy="402336"/>
          </a:xfrm>
          <a:prstGeom prst="ellipse">
            <a:avLst/>
          </a:prstGeom>
          <a:solidFill>
            <a:srgbClr val="EE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355080" y="4572000"/>
            <a:ext cx="402336" cy="40233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Carlito"/>
              </a:rPr>
              <a:t>✓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885432" y="4572000"/>
            <a:ext cx="4572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 i="0">
                <a:solidFill>
                  <a:srgbClr val="1A1918"/>
                </a:solidFill>
                <a:latin typeface="Carlito"/>
              </a:rPr>
              <a:t>Strukturiert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73368" y="5047488"/>
            <a:ext cx="5038344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00" b="0" i="0">
                <a:solidFill>
                  <a:srgbClr val="555555"/>
                </a:solidFill>
                <a:latin typeface="Carlito"/>
              </a:rPr>
              <a:t>Klare Verzeichnis-Struktur (tasks, handlers, …).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02920" y="6473952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>
                <a:solidFill>
                  <a:srgbClr val="8A8A8A"/>
                </a:solidFill>
                <a:latin typeface="Carlito"/>
              </a:rPr>
              <a:t>Ansible — moderne Automatisierung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155680" y="6473952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 i="0">
                <a:solidFill>
                  <a:srgbClr val="8A8A8A"/>
                </a:solidFill>
                <a:latin typeface="Carlito"/>
              </a:rP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11155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ROLLEN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85800"/>
            <a:ext cx="1115568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A1918"/>
                </a:solidFill>
                <a:latin typeface="Carlito"/>
              </a:rPr>
              <a:t>Die Verzeichnisstruktur einer Rolle</a:t>
            </a:r>
          </a:p>
        </p:txBody>
      </p:sp>
      <p:sp>
        <p:nvSpPr>
          <p:cNvPr id="5" name="Rectangle 4"/>
          <p:cNvSpPr/>
          <p:nvPr/>
        </p:nvSpPr>
        <p:spPr>
          <a:xfrm>
            <a:off x="521207" y="1298448"/>
            <a:ext cx="1737360" cy="41148"/>
          </a:xfrm>
          <a:prstGeom prst="rect">
            <a:avLst/>
          </a:prstGeom>
          <a:gradFill rotWithShape="1">
            <a:gsLst>
              <a:gs pos="0">
                <a:srgbClr val="B00000"/>
              </a:gs>
              <a:gs pos="100000">
                <a:srgbClr val="EE0000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ansible_mark_r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2840" y="228600"/>
            <a:ext cx="566928" cy="69494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02920" y="1417320"/>
            <a:ext cx="5029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ANATOMIE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1737360"/>
            <a:ext cx="50292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1A1918"/>
                </a:solidFill>
                <a:latin typeface="Carlito"/>
              </a:rPr>
              <a:t>Eine Rolle folgt einem festen Aufbau. Jede Datei hat eine klar definierte Aufgabe — Ansible lädt sie automatisch.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2377440"/>
            <a:ext cx="2743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B00000"/>
                </a:solidFill>
                <a:latin typeface="DejaVu Sans Mono"/>
              </a:rPr>
              <a:t>tasks/main.yml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383280" y="2377440"/>
            <a:ext cx="23774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i="0">
                <a:solidFill>
                  <a:srgbClr val="555555"/>
                </a:solidFill>
                <a:latin typeface="Carlito"/>
              </a:rPr>
              <a:t>Hauptaufgaben der Rolle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2880360"/>
            <a:ext cx="2743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B00000"/>
                </a:solidFill>
                <a:latin typeface="DejaVu Sans Mono"/>
              </a:rPr>
              <a:t>handlers/main.yml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83280" y="2880360"/>
            <a:ext cx="23774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i="0">
                <a:solidFill>
                  <a:srgbClr val="555555"/>
                </a:solidFill>
                <a:latin typeface="Carlito"/>
              </a:rPr>
              <a:t>Neustart-/Trigger-Aktionen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3383280"/>
            <a:ext cx="2743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B00000"/>
                </a:solidFill>
                <a:latin typeface="DejaVu Sans Mono"/>
              </a:rPr>
              <a:t>templates/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383280" y="3383280"/>
            <a:ext cx="23774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i="0">
                <a:solidFill>
                  <a:srgbClr val="555555"/>
                </a:solidFill>
                <a:latin typeface="Carlito"/>
              </a:rPr>
              <a:t>Jinja2-Templates (.j2)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3886200"/>
            <a:ext cx="2743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B00000"/>
                </a:solidFill>
                <a:latin typeface="DejaVu Sans Mono"/>
              </a:rPr>
              <a:t>files/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383280" y="3886200"/>
            <a:ext cx="23774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i="0">
                <a:solidFill>
                  <a:srgbClr val="555555"/>
                </a:solidFill>
                <a:latin typeface="Carlito"/>
              </a:rPr>
              <a:t>Statische Dateien (Copy-Quelle)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4389120"/>
            <a:ext cx="2743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B00000"/>
                </a:solidFill>
                <a:latin typeface="DejaVu Sans Mono"/>
              </a:rPr>
              <a:t>vars/main.yml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383280" y="4389120"/>
            <a:ext cx="23774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i="0">
                <a:solidFill>
                  <a:srgbClr val="555555"/>
                </a:solidFill>
                <a:latin typeface="Carlito"/>
              </a:rPr>
              <a:t>Variablen (hohe Priorität)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4892040"/>
            <a:ext cx="2743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B00000"/>
                </a:solidFill>
                <a:latin typeface="DejaVu Sans Mono"/>
              </a:rPr>
              <a:t>defaults/main.yml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383280" y="4892040"/>
            <a:ext cx="23774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i="0">
                <a:solidFill>
                  <a:srgbClr val="555555"/>
                </a:solidFill>
                <a:latin typeface="Carlito"/>
              </a:rPr>
              <a:t>Standard-Variablen (niedrig)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5394959"/>
            <a:ext cx="2743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B00000"/>
                </a:solidFill>
                <a:latin typeface="DejaVu Sans Mono"/>
              </a:rPr>
              <a:t>meta/main.yml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383280" y="5394959"/>
            <a:ext cx="23774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 i="0">
                <a:solidFill>
                  <a:srgbClr val="555555"/>
                </a:solidFill>
                <a:latin typeface="Carlito"/>
              </a:rPr>
              <a:t>Abhängigkeiten &amp; Infos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126480" y="1417320"/>
            <a:ext cx="5577840" cy="3164586"/>
          </a:xfrm>
          <a:prstGeom prst="roundRect">
            <a:avLst>
              <a:gd name="adj" fmla="val 4000"/>
            </a:avLst>
          </a:prstGeom>
          <a:solidFill>
            <a:srgbClr val="1E1E1E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6126480" y="1417320"/>
            <a:ext cx="5577840" cy="292608"/>
          </a:xfrm>
          <a:prstGeom prst="roundRect">
            <a:avLst>
              <a:gd name="adj" fmla="val 14000"/>
            </a:avLst>
          </a:prstGeom>
          <a:solidFill>
            <a:srgbClr val="1E1E1E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355080" y="1449324"/>
            <a:ext cx="512064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1" i="0">
                <a:solidFill>
                  <a:srgbClr val="EE0000"/>
                </a:solidFill>
                <a:latin typeface="DejaVu Sans Mono"/>
              </a:rPr>
              <a:t>roles/webserver/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327648" y="1929384"/>
            <a:ext cx="5175503" cy="285369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5000"/>
              </a:lnSpc>
            </a:pPr>
            <a:r>
              <a:rPr sz="1150" b="0">
                <a:solidFill>
                  <a:srgbClr val="FFFFFF"/>
                </a:solidFill>
                <a:latin typeface="DejaVu Sans Mono"/>
              </a:rPr>
              <a:t>roles/webserver/</a:t>
            </a:r>
          </a:p>
          <a:p>
            <a:pPr>
              <a:lnSpc>
                <a:spcPct val="105000"/>
              </a:lnSpc>
            </a:pPr>
            <a:r>
              <a:rPr sz="115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150" b="0">
                <a:solidFill>
                  <a:srgbClr val="FFFFFF"/>
                </a:solidFill>
                <a:latin typeface="DejaVu Sans Mono"/>
              </a:rPr>
              <a:t>tasks/</a:t>
            </a:r>
          </a:p>
          <a:p>
            <a:pPr>
              <a:lnSpc>
                <a:spcPct val="105000"/>
              </a:lnSpc>
            </a:pPr>
            <a:r>
              <a:rPr sz="1150" b="0">
                <a:solidFill>
                  <a:srgbClr val="FFFFFF"/>
                </a:solidFill>
                <a:latin typeface="DejaVu Sans Mono"/>
              </a:rPr>
              <a:t>    </a:t>
            </a:r>
            <a:r>
              <a:rPr sz="1150" b="0">
                <a:solidFill>
                  <a:srgbClr val="FFFFFF"/>
                </a:solidFill>
                <a:latin typeface="DejaVu Sans Mono"/>
              </a:rPr>
              <a:t>main.yml</a:t>
            </a:r>
          </a:p>
          <a:p>
            <a:pPr>
              <a:lnSpc>
                <a:spcPct val="105000"/>
              </a:lnSpc>
            </a:pPr>
            <a:r>
              <a:rPr sz="115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150" b="0">
                <a:solidFill>
                  <a:srgbClr val="FFFFFF"/>
                </a:solidFill>
                <a:latin typeface="DejaVu Sans Mono"/>
              </a:rPr>
              <a:t>handlers/</a:t>
            </a:r>
          </a:p>
          <a:p>
            <a:pPr>
              <a:lnSpc>
                <a:spcPct val="105000"/>
              </a:lnSpc>
            </a:pPr>
            <a:r>
              <a:rPr sz="1150" b="0">
                <a:solidFill>
                  <a:srgbClr val="FFFFFF"/>
                </a:solidFill>
                <a:latin typeface="DejaVu Sans Mono"/>
              </a:rPr>
              <a:t>    </a:t>
            </a:r>
            <a:r>
              <a:rPr sz="1150" b="0">
                <a:solidFill>
                  <a:srgbClr val="FFFFFF"/>
                </a:solidFill>
                <a:latin typeface="DejaVu Sans Mono"/>
              </a:rPr>
              <a:t>main.yml</a:t>
            </a:r>
          </a:p>
          <a:p>
            <a:pPr>
              <a:lnSpc>
                <a:spcPct val="105000"/>
              </a:lnSpc>
            </a:pPr>
            <a:r>
              <a:rPr sz="115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150" b="0">
                <a:solidFill>
                  <a:srgbClr val="FFFFFF"/>
                </a:solidFill>
                <a:latin typeface="DejaVu Sans Mono"/>
              </a:rPr>
              <a:t>templates/</a:t>
            </a:r>
          </a:p>
          <a:p>
            <a:pPr>
              <a:lnSpc>
                <a:spcPct val="105000"/>
              </a:lnSpc>
            </a:pPr>
            <a:r>
              <a:rPr sz="115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150" b="0">
                <a:solidFill>
                  <a:srgbClr val="FFFFFF"/>
                </a:solidFill>
                <a:latin typeface="DejaVu Sans Mono"/>
              </a:rPr>
              <a:t>files/</a:t>
            </a:r>
          </a:p>
          <a:p>
            <a:pPr>
              <a:lnSpc>
                <a:spcPct val="105000"/>
              </a:lnSpc>
            </a:pPr>
            <a:r>
              <a:rPr sz="115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150" b="0">
                <a:solidFill>
                  <a:srgbClr val="FFFFFF"/>
                </a:solidFill>
                <a:latin typeface="DejaVu Sans Mono"/>
              </a:rPr>
              <a:t>vars/</a:t>
            </a:r>
          </a:p>
          <a:p>
            <a:pPr>
              <a:lnSpc>
                <a:spcPct val="105000"/>
              </a:lnSpc>
            </a:pPr>
            <a:r>
              <a:rPr sz="1150" b="0">
                <a:solidFill>
                  <a:srgbClr val="FFFFFF"/>
                </a:solidFill>
                <a:latin typeface="DejaVu Sans Mono"/>
              </a:rPr>
              <a:t>    </a:t>
            </a:r>
            <a:r>
              <a:rPr sz="1150" b="0">
                <a:solidFill>
                  <a:srgbClr val="FFFFFF"/>
                </a:solidFill>
                <a:latin typeface="DejaVu Sans Mono"/>
              </a:rPr>
              <a:t>main.yml</a:t>
            </a:r>
          </a:p>
          <a:p>
            <a:pPr>
              <a:lnSpc>
                <a:spcPct val="105000"/>
              </a:lnSpc>
            </a:pPr>
            <a:r>
              <a:rPr sz="115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150" b="0">
                <a:solidFill>
                  <a:srgbClr val="FFFFFF"/>
                </a:solidFill>
                <a:latin typeface="DejaVu Sans Mono"/>
              </a:rPr>
              <a:t>defaults/</a:t>
            </a:r>
          </a:p>
          <a:p>
            <a:pPr>
              <a:lnSpc>
                <a:spcPct val="105000"/>
              </a:lnSpc>
            </a:pPr>
            <a:r>
              <a:rPr sz="1150" b="0">
                <a:solidFill>
                  <a:srgbClr val="FFFFFF"/>
                </a:solidFill>
                <a:latin typeface="DejaVu Sans Mono"/>
              </a:rPr>
              <a:t>    </a:t>
            </a:r>
            <a:r>
              <a:rPr sz="1150" b="0">
                <a:solidFill>
                  <a:srgbClr val="FFFFFF"/>
                </a:solidFill>
                <a:latin typeface="DejaVu Sans Mono"/>
              </a:rPr>
              <a:t>main.yml</a:t>
            </a:r>
          </a:p>
          <a:p>
            <a:pPr>
              <a:lnSpc>
                <a:spcPct val="105000"/>
              </a:lnSpc>
            </a:pPr>
            <a:r>
              <a:rPr sz="115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150" b="0">
                <a:solidFill>
                  <a:srgbClr val="FFFFFF"/>
                </a:solidFill>
                <a:latin typeface="DejaVu Sans Mono"/>
              </a:rPr>
              <a:t>meta/</a:t>
            </a:r>
          </a:p>
          <a:p>
            <a:pPr>
              <a:lnSpc>
                <a:spcPct val="105000"/>
              </a:lnSpc>
            </a:pPr>
            <a:r>
              <a:rPr sz="1150" b="0">
                <a:solidFill>
                  <a:srgbClr val="FFFFFF"/>
                </a:solidFill>
                <a:latin typeface="DejaVu Sans Mono"/>
              </a:rPr>
              <a:t>    </a:t>
            </a:r>
            <a:r>
              <a:rPr sz="1150" b="0">
                <a:solidFill>
                  <a:srgbClr val="FFFFFF"/>
                </a:solidFill>
                <a:latin typeface="DejaVu Sans Mono"/>
              </a:rPr>
              <a:t>main.yml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02920" y="6473952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>
                <a:solidFill>
                  <a:srgbClr val="8A8A8A"/>
                </a:solidFill>
                <a:latin typeface="Carlito"/>
              </a:rPr>
              <a:t>Ansible — moderne Automatisierung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155680" y="6473952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 i="0">
                <a:solidFill>
                  <a:srgbClr val="8A8A8A"/>
                </a:solidFill>
                <a:latin typeface="Carlito"/>
              </a:rP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5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11155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PRAXIS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85800"/>
            <a:ext cx="1115568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A1918"/>
                </a:solidFill>
                <a:latin typeface="Carlito"/>
              </a:rPr>
              <a:t>Alles zusammen: Playbook mit Rolle</a:t>
            </a:r>
          </a:p>
        </p:txBody>
      </p:sp>
      <p:sp>
        <p:nvSpPr>
          <p:cNvPr id="5" name="Rectangle 4"/>
          <p:cNvSpPr/>
          <p:nvPr/>
        </p:nvSpPr>
        <p:spPr>
          <a:xfrm>
            <a:off x="521207" y="1298448"/>
            <a:ext cx="1737360" cy="41148"/>
          </a:xfrm>
          <a:prstGeom prst="rect">
            <a:avLst/>
          </a:prstGeom>
          <a:gradFill rotWithShape="1">
            <a:gsLst>
              <a:gs pos="0">
                <a:srgbClr val="B00000"/>
              </a:gs>
              <a:gs pos="100000">
                <a:srgbClr val="EE0000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ansible_mark_r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2840" y="228600"/>
            <a:ext cx="566928" cy="69494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02920" y="1417320"/>
            <a:ext cx="48463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ZUSAMMENSPIEL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1737360"/>
            <a:ext cx="4846320" cy="2560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200" b="0" i="0">
                <a:solidFill>
                  <a:srgbClr val="1A1918"/>
                </a:solidFill>
                <a:latin typeface="Carlito"/>
              </a:rPr>
              <a:t>Das Playbook referenziert die Rolle </a:t>
            </a:r>
            <a:r>
              <a:rPr sz="1200" b="1" i="0">
                <a:solidFill>
                  <a:srgbClr val="B00000"/>
                </a:solidFill>
                <a:latin typeface="DejaVu Sans Mono"/>
              </a:rPr>
              <a:t>webserver</a:t>
            </a:r>
            <a:r>
              <a:rPr sz="1200" b="0" i="0">
                <a:solidFill>
                  <a:srgbClr val="1A1918"/>
                </a:solidFill>
                <a:latin typeface="Carlito"/>
              </a:rPr>
              <a:t>. FQCN-Module (</a:t>
            </a:r>
            <a:r>
              <a:rPr sz="1200" b="0" i="0">
                <a:solidFill>
                  <a:srgbClr val="B00000"/>
                </a:solidFill>
                <a:latin typeface="DejaVu Sans Mono"/>
              </a:rPr>
              <a:t>ansible.builtin.*</a:t>
            </a:r>
            <a:r>
              <a:rPr sz="1200" b="0" i="0">
                <a:solidFill>
                  <a:srgbClr val="1A1918"/>
                </a:solidFill>
                <a:latin typeface="Carlito"/>
              </a:rPr>
              <a:t>) arbeiten im Hintergrund.</a:t>
            </a:r>
          </a:p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200" b="1" i="0">
                <a:solidFill>
                  <a:srgbClr val="EE0000"/>
                </a:solidFill>
                <a:latin typeface="Carlito"/>
              </a:rPr>
              <a:t>1.</a:t>
            </a:r>
            <a:r>
              <a:rPr sz="1200" b="0" i="0">
                <a:solidFill>
                  <a:srgbClr val="1A1918"/>
                </a:solidFill>
                <a:latin typeface="Carlito"/>
              </a:rPr>
              <a:t> Rolle wird geladen.</a:t>
            </a:r>
          </a:p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200" b="1" i="0">
                <a:solidFill>
                  <a:srgbClr val="EE0000"/>
                </a:solidFill>
                <a:latin typeface="Carlito"/>
              </a:rPr>
              <a:t>2.</a:t>
            </a:r>
            <a:r>
              <a:rPr sz="1200" b="0" i="0">
                <a:solidFill>
                  <a:srgbClr val="1A1918"/>
                </a:solidFill>
                <a:latin typeface="Carlito"/>
              </a:rPr>
              <a:t> Aufgaben &amp; Variablen aus der Rolle gelten.</a:t>
            </a:r>
          </a:p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200" b="1" i="0">
                <a:solidFill>
                  <a:srgbClr val="EE0000"/>
                </a:solidFill>
                <a:latin typeface="Carlito"/>
              </a:rPr>
              <a:t>3.</a:t>
            </a:r>
            <a:r>
              <a:rPr sz="1200" b="0" i="0">
                <a:solidFill>
                  <a:srgbClr val="1A1918"/>
                </a:solidFill>
                <a:latin typeface="Carlito"/>
              </a:rPr>
              <a:t> Idempotenz verhindert doppelte Arbeit.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23560" y="1417320"/>
            <a:ext cx="6035040" cy="2502408"/>
          </a:xfrm>
          <a:prstGeom prst="roundRect">
            <a:avLst>
              <a:gd name="adj" fmla="val 4000"/>
            </a:avLst>
          </a:prstGeom>
          <a:solidFill>
            <a:srgbClr val="1E1E1E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5623560" y="1417320"/>
            <a:ext cx="6035040" cy="292608"/>
          </a:xfrm>
          <a:prstGeom prst="roundRect">
            <a:avLst>
              <a:gd name="adj" fmla="val 14000"/>
            </a:avLst>
          </a:prstGeom>
          <a:solidFill>
            <a:srgbClr val="1E1E1E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852160" y="1449324"/>
            <a:ext cx="557784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1" i="0">
                <a:solidFill>
                  <a:srgbClr val="EE0000"/>
                </a:solidFill>
                <a:latin typeface="DejaVu Sans Mono"/>
              </a:rPr>
              <a:t>deploy.yml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824728" y="1929384"/>
            <a:ext cx="5632703" cy="21915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---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6B6B"/>
                </a:solidFill>
                <a:latin typeface="DejaVu Sans Mono"/>
              </a:rPr>
              <a:t>- </a:t>
            </a:r>
            <a:r>
              <a:rPr sz="1100" b="0">
                <a:solidFill>
                  <a:srgbClr val="7EC8FF"/>
                </a:solidFill>
                <a:latin typeface="DejaVu Sans Mono"/>
              </a:rPr>
              <a:t>name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: Webserver ausrollen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100" b="0">
                <a:solidFill>
                  <a:srgbClr val="7EC8FF"/>
                </a:solidFill>
                <a:latin typeface="DejaVu Sans Mono"/>
              </a:rPr>
              <a:t>hosts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: webserver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100" b="0">
                <a:solidFill>
                  <a:srgbClr val="7EC8FF"/>
                </a:solidFill>
                <a:latin typeface="DejaVu Sans Mono"/>
              </a:rPr>
              <a:t>become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: true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100" b="0">
                <a:solidFill>
                  <a:srgbClr val="7EC8FF"/>
                </a:solidFill>
                <a:latin typeface="DejaVu Sans Mono"/>
              </a:rPr>
              <a:t>roles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: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   </a:t>
            </a:r>
            <a:r>
              <a:rPr sz="1100" b="0">
                <a:solidFill>
                  <a:srgbClr val="FF6B6B"/>
                </a:solidFill>
                <a:latin typeface="DejaVu Sans Mono"/>
              </a:rPr>
              <a:t>- 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webserver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 </a:t>
            </a:r>
            <a:r>
              <a:rPr sz="1100" b="0">
                <a:solidFill>
                  <a:srgbClr val="7EC8FF"/>
                </a:solidFill>
                <a:latin typeface="DejaVu Sans Mono"/>
              </a:rPr>
              <a:t>vars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:</a:t>
            </a:r>
          </a:p>
          <a:p>
            <a:pPr>
              <a:lnSpc>
                <a:spcPct val="105000"/>
              </a:lnSpc>
            </a:pPr>
            <a:r>
              <a:rPr sz="1100" b="0">
                <a:solidFill>
                  <a:srgbClr val="FFFFFF"/>
                </a:solidFill>
                <a:latin typeface="DejaVu Sans Mono"/>
              </a:rPr>
              <a:t>    </a:t>
            </a:r>
            <a:r>
              <a:rPr sz="1100" b="0">
                <a:solidFill>
                  <a:srgbClr val="7EC8FF"/>
                </a:solidFill>
                <a:latin typeface="DejaVu Sans Mono"/>
              </a:rPr>
              <a:t>nginx_port</a:t>
            </a:r>
            <a:r>
              <a:rPr sz="1100" b="0">
                <a:solidFill>
                  <a:srgbClr val="FFFFFF"/>
                </a:solidFill>
                <a:latin typeface="DejaVu Sans Mono"/>
              </a:rPr>
              <a:t>: 8080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6473952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>
                <a:solidFill>
                  <a:srgbClr val="8A8A8A"/>
                </a:solidFill>
                <a:latin typeface="Carlito"/>
              </a:rPr>
              <a:t>Ansible — moderne Automatisierung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155680" y="6473952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 i="0">
                <a:solidFill>
                  <a:srgbClr val="8A8A8A"/>
                </a:solidFill>
                <a:latin typeface="Carlito"/>
              </a:rPr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5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111556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FAZIT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85800"/>
            <a:ext cx="1115568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A1918"/>
                </a:solidFill>
                <a:latin typeface="Carlito"/>
              </a:rPr>
              <a:t>Zusammenfassung</a:t>
            </a:r>
          </a:p>
        </p:txBody>
      </p:sp>
      <p:sp>
        <p:nvSpPr>
          <p:cNvPr id="5" name="Rectangle 4"/>
          <p:cNvSpPr/>
          <p:nvPr/>
        </p:nvSpPr>
        <p:spPr>
          <a:xfrm>
            <a:off x="521207" y="1298448"/>
            <a:ext cx="1737360" cy="41148"/>
          </a:xfrm>
          <a:prstGeom prst="rect">
            <a:avLst/>
          </a:prstGeom>
          <a:gradFill rotWithShape="1">
            <a:gsLst>
              <a:gs pos="0">
                <a:srgbClr val="B00000"/>
              </a:gs>
              <a:gs pos="100000">
                <a:srgbClr val="EE0000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ansible_mark_r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2840" y="228600"/>
            <a:ext cx="566928" cy="69494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85800" y="1463040"/>
            <a:ext cx="1828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EE0000"/>
                </a:solidFill>
                <a:latin typeface="Carlito"/>
              </a:rPr>
              <a:t>Was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606040" y="1481328"/>
            <a:ext cx="61264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50" b="0" i="0">
                <a:solidFill>
                  <a:srgbClr val="1A1918"/>
                </a:solidFill>
                <a:latin typeface="Carlito"/>
              </a:rPr>
              <a:t>Agentenloses, deklaratives Automatisierungs-Tool (SSH, YAML).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1938528"/>
            <a:ext cx="1828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EE0000"/>
                </a:solidFill>
                <a:latin typeface="Carlito"/>
              </a:rPr>
              <a:t>Aufbau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606040" y="1956816"/>
            <a:ext cx="61264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50" b="0" i="0">
                <a:solidFill>
                  <a:srgbClr val="1A1918"/>
                </a:solidFill>
                <a:latin typeface="Carlito"/>
              </a:rPr>
              <a:t>Control Node, Managed Nodes, Inventory, Module, Playbooks.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2414016"/>
            <a:ext cx="1828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EE0000"/>
                </a:solidFill>
                <a:latin typeface="Carlito"/>
              </a:rPr>
              <a:t>Syntax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606040" y="2432304"/>
            <a:ext cx="61264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50" b="0" i="0">
                <a:solidFill>
                  <a:srgbClr val="1A1918"/>
                </a:solidFill>
                <a:latin typeface="Carlito"/>
              </a:rPr>
              <a:t>YAML + Jinja2 ({{ variable }}) für dynamische Inhalte.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2889504"/>
            <a:ext cx="1828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EE0000"/>
                </a:solidFill>
                <a:latin typeface="Carlito"/>
              </a:rPr>
              <a:t>Ad-hoc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06040" y="2907792"/>
            <a:ext cx="61264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50" b="0" i="0">
                <a:solidFill>
                  <a:srgbClr val="1A1918"/>
                </a:solidFill>
                <a:latin typeface="Carlito"/>
              </a:rPr>
              <a:t>ansible &lt;hosts&gt; -m &lt;modul&gt; für schnelle Einzelaktionen.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5800" y="3364992"/>
            <a:ext cx="1828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EE0000"/>
                </a:solidFill>
                <a:latin typeface="Carlito"/>
              </a:rPr>
              <a:t>Facts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606040" y="3383280"/>
            <a:ext cx="61264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50" b="0" i="0">
                <a:solidFill>
                  <a:srgbClr val="1A1918"/>
                </a:solidFill>
                <a:latin typeface="Carlito"/>
              </a:rPr>
              <a:t>Systeminfos werden automatisch gesammelt (gather_facts).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5800" y="3840480"/>
            <a:ext cx="1828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EE0000"/>
                </a:solidFill>
                <a:latin typeface="Carlito"/>
              </a:rPr>
              <a:t>Variablen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606040" y="3858768"/>
            <a:ext cx="61264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50" b="0" i="0">
                <a:solidFill>
                  <a:srgbClr val="1A1918"/>
                </a:solidFill>
                <a:latin typeface="Carlito"/>
              </a:rPr>
              <a:t>Auflösung nach Präzedenz — Extra-Vars gewinnen, Defaults verlieren.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5800" y="4315968"/>
            <a:ext cx="1828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EE0000"/>
                </a:solidFill>
                <a:latin typeface="Carlito"/>
              </a:rPr>
              <a:t>Vault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606040" y="4334256"/>
            <a:ext cx="61264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50" b="0" i="0">
                <a:solidFill>
                  <a:srgbClr val="1A1918"/>
                </a:solidFill>
                <a:latin typeface="Carlito"/>
              </a:rPr>
              <a:t>Sensible Daten mit AES-256 verschlüsseln — Variable (!vault) oder ganze Datei.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5800" y="4791456"/>
            <a:ext cx="1828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EE0000"/>
                </a:solidFill>
                <a:latin typeface="Carlito"/>
              </a:rPr>
              <a:t>FQCN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606040" y="4809744"/>
            <a:ext cx="61264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50" b="0" i="0">
                <a:solidFill>
                  <a:srgbClr val="1A1918"/>
                </a:solidFill>
                <a:latin typeface="Carlito"/>
              </a:rPr>
              <a:t>Eindeutige Modul-Referenz: namespace.collection.modul.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5800" y="5266944"/>
            <a:ext cx="1828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EE0000"/>
                </a:solidFill>
                <a:latin typeface="Carlito"/>
              </a:rPr>
              <a:t>Collections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606040" y="5285231"/>
            <a:ext cx="61264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50" b="0" i="0">
                <a:solidFill>
                  <a:srgbClr val="1A1918"/>
                </a:solidFill>
                <a:latin typeface="Carlito"/>
              </a:rPr>
              <a:t>Pakete mit Modulen, Rollen &amp; Plugins (Galaxy).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85800" y="5742431"/>
            <a:ext cx="1828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 i="0">
                <a:solidFill>
                  <a:srgbClr val="EE0000"/>
                </a:solidFill>
                <a:latin typeface="Carlito"/>
              </a:rPr>
              <a:t>Rollen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606040" y="5760719"/>
            <a:ext cx="61264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50" b="0" i="0">
                <a:solidFill>
                  <a:srgbClr val="1A1918"/>
                </a:solidFill>
                <a:latin typeface="Carlito"/>
              </a:rPr>
              <a:t>Wiederverwendbare, gekapselte Aufgaben-Einheiten.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961120" y="1554480"/>
            <a:ext cx="2697480" cy="4206240"/>
          </a:xfrm>
          <a:prstGeom prst="roundRect">
            <a:avLst>
              <a:gd name="adj" fmla="val 6000"/>
            </a:avLst>
          </a:prstGeom>
          <a:solidFill>
            <a:srgbClr val="FBE9E9"/>
          </a:solidFill>
          <a:ln w="12700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8" name="Picture 27" descr="ansible_mark_r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4040" y="1783080"/>
            <a:ext cx="1097280" cy="1353312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9189720" y="3291840"/>
            <a:ext cx="21945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1" i="0">
                <a:solidFill>
                  <a:srgbClr val="EE0000"/>
                </a:solidFill>
                <a:latin typeface="Carlito"/>
              </a:rPr>
              <a:t>QUELLEN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189720" y="3611880"/>
            <a:ext cx="2286000" cy="1737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950" b="0" i="0">
                <a:solidFill>
                  <a:srgbClr val="555555"/>
                </a:solidFill>
                <a:latin typeface="Carlito"/>
              </a:rPr>
              <a:t>docs.ansible.com</a:t>
            </a:r>
          </a:p>
          <a:p>
            <a:pPr algn="l">
              <a:lnSpc>
                <a:spcPct val="140000"/>
              </a:lnSpc>
            </a:pPr>
            <a:r>
              <a:rPr sz="950" b="0" i="0">
                <a:solidFill>
                  <a:srgbClr val="555555"/>
                </a:solidFill>
                <a:latin typeface="Carlito"/>
              </a:rPr>
              <a:t>galaxy.ansible.com</a:t>
            </a:r>
          </a:p>
          <a:p>
            <a:pPr algn="l">
              <a:lnSpc>
                <a:spcPct val="140000"/>
              </a:lnSpc>
            </a:pPr>
            <a:r>
              <a:rPr sz="950" b="0" i="0">
                <a:solidFill>
                  <a:srgbClr val="555555"/>
                </a:solidFill>
                <a:latin typeface="Carlito"/>
              </a:rPr>
              <a:t>github.com/ansible</a:t>
            </a:r>
          </a:p>
          <a:p>
            <a:pPr algn="l">
              <a:lnSpc>
                <a:spcPct val="140000"/>
              </a:lnSpc>
            </a:pPr>
            <a:r>
              <a:rPr sz="950" b="0" i="0">
                <a:solidFill>
                  <a:srgbClr val="555555"/>
                </a:solidFill>
                <a:latin typeface="Carlito"/>
              </a:rPr>
              <a:t>Logo: Wikimedia Commons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02920" y="6473952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 i="0">
                <a:solidFill>
                  <a:srgbClr val="8A8A8A"/>
                </a:solidFill>
                <a:latin typeface="Carlito"/>
              </a:rPr>
              <a:t>Ansible — moderne Automatisierung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1155680" y="6473952"/>
            <a:ext cx="548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 i="0">
                <a:solidFill>
                  <a:srgbClr val="8A8A8A"/>
                </a:solidFill>
                <a:latin typeface="Carlito"/>
              </a:rPr>
              <a:t>23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