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nsible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920240" cy="2368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379476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EE0000"/>
                </a:solidFill>
                <a:latin typeface="Carlito"/>
              </a:rPr>
              <a:t>MODERNE IT-AUTOMATISIERUNG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7315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 i="0">
                <a:solidFill>
                  <a:srgbClr val="FFFFFF"/>
                </a:solidFill>
                <a:latin typeface="Carlito"/>
              </a:rPr>
              <a:t>Ansible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D8D8D8"/>
                </a:solidFill>
                <a:latin typeface="Carlito"/>
              </a:rPr>
              <a:t>Agentenlos  ·  Idempotent  ·  Deklarativ  ·  YAML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8932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9A9A9A"/>
                </a:solidFill>
                <a:latin typeface="Carlito"/>
              </a:rPr>
              <a:t>Was es ist · Aufbau · Syntax · Ad-hoc · Jinja2 · Facts · FQCN · Collections · Rollen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463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FFFFF"/>
                </a:solidFill>
                <a:latin typeface="Carlito"/>
              </a:rPr>
              <a:t>INHALT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96596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1.  Was ist Ansible?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2.  Aufbau &amp; Architektur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3.  YAML, Playbooks &amp; Ad-hoc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4.  Module, Jinja2 &amp; Facts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5.  Variablen &amp; Auflösung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6.  FQCN &amp; Collections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7.  Rollen &amp; Praxis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ist Ansible?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7315200" cy="105156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Ansible ist ein Open-Source-Tool zur Automatisierung von IT-Aufgaben — Provisionierung, Konfigurationsmanagement und Anwendungs-Deployment.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Agentenlos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Kein Agent auf Zielsystemen nötig. Kommunikation über SSH (Linux) bzw. WinRM (Windows).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Push-basiert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Control Node stößt Änderungen aktiv an. Kein Pull-Mechanismus, kein ständiger Dienst.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Deklarativ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Du beschreibst den gewünschten Ziel-Zustand in YAML — nicht die einzelnen Schritte.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2628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2628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663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Idempotent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Mehrfaches Ausführen führt zum selben Ergebnis — keine doppelten Änderungen.</a:t>
            </a:r>
          </a:p>
        </p:txBody>
      </p:sp>
      <p:pic>
        <p:nvPicPr>
          <p:cNvPr id="28" name="Picture 27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737360"/>
            <a:ext cx="1554480" cy="19110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66760" y="3749039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KEY FACTS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4114800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Red Hat / IBM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680" y="41879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Open-Source-Projekt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68172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Python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12680" y="4754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Implementiert in Python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248656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4000+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680" y="532180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Module verfügbar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6760" y="58155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2012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2680" y="5888736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Erstveröffentlichung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ist Ansible aufgebaut?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pic>
        <p:nvPicPr>
          <p:cNvPr id="6" name="Picture 5" descr="architek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406640" cy="3436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3879" y="146304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KOMPONENTEN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18288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Control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0848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Rechner, auf dem Ansible installiert ist; enthält Playbooks &amp; Inventory.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9443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Managed Nodes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32004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Zielsysteme, die über SSH/WinRM erreicht werden.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405993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43159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Liste aller Hosts und Gruppen (INI oder YAML).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517550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5431536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Bausteine, die eine Aufgabe ausführen (z.B. copy, apt).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Vier Kernkonzepte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580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YAML-Dateien, die beschreiben, was auf welchen Hosts passieren soll. Ein Playbook enthält ein oder mehrere Plays mit Tasks (Aufgaben).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4652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687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 Host-Liste. Definiert Server, Gruppen und Variablen. Formate: INI oder YAML. Auch dynamisch (Cloud, VMware) möglich.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580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615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Kleine Programme, die eine konkrete Aktion ausführen: Paket installieren, Datei kopieren, Dienst starten. Werden über FQCN referenziert.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4652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7687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 &amp; Collections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Rollen bündeln Tasks/Templates/Variablen zu wiederverwendbaren Einheiten. Collections verteilen Module, Rollen &amp; Plugins.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die Konfigurationsdatei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ansible.cfg steuert das Verhalten von Ansible global. INI-Format mit Sektionen wie [defaults], [privilege_escalation] und [ssh_connection].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SUCHREIHENFOLGE — WER GEWINNT?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65176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67919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688336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ANSIBLE_CONFIG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70662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Umgebungsvariable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218688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3246120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3255264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./ansible.cfg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32735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Projektverzeichnis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785615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3813048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822191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~/.ansible.cfg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40479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Home-Verzeichnis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352544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379976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4389120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/etc/ansible/ansible.cfg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0440" y="4407407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systemweit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5056632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1A1918"/>
                </a:solidFill>
                <a:latin typeface="Carlito"/>
              </a:rPr>
              <a:t>Erste gefundene Datei gewinnt — </a:t>
            </a:r>
            <a:r>
              <a:rPr sz="1150" b="1" i="0">
                <a:solidFill>
                  <a:srgbClr val="EE0000"/>
                </a:solidFill>
                <a:latin typeface="Carlito"/>
              </a:rPr>
              <a:t>kein Zusammenführen!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52160" y="2194560"/>
            <a:ext cx="5852160" cy="329869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52160" y="2194560"/>
            <a:ext cx="58521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80760" y="2226564"/>
            <a:ext cx="5394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53328" y="2706624"/>
            <a:ext cx="5449824" cy="29878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ansible.cfg (INI-Format)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[defaults]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inventory = ./inventory.yml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remote_user = admin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forks = 20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host_key_checking = False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gather_facts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roles_path = ./roles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[privilege_escalation]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become_method = sudo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[ssh_connection]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pipelining = 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wichtige Parameter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[defaults]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96596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96596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Pfad zur Inventory-Datei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86584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remote_user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386584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Standard-SSH-Benutzer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07208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forks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280720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parallele Prozesse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227832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host_key_checking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3227832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SSH-Key-Prüfung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648456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gather_facts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3648456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Facts sammeln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6908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roles_path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406908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Suchpfad für Rollen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[privilege_escalation]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80" y="1965960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196596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aktivieren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97680" y="2386584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become_method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52160" y="2386584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/ su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97680" y="2807208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become_user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0" y="280720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Ziel-Benutzer (root)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7680" y="3227832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become_ask_pass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0" y="322783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Passwort abfragen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244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[ssh_connection]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1965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pipelining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040" y="196596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weniger SSH-Roundtrips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2440" y="23865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ssh_args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64040" y="238658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zusätzl. SSH-Argumente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807208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control_path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64040" y="280720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ControlMaster-Socket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YAML — die Sprache von Ansible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GRUNDREGELN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Schlüssel: Wert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08483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Einfache Zuweisungen, getrennt durch Doppelpunkt.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78892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Einrückung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04495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Struktur über Leerzeichen (2 Spaces, KEINE Tabs).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74903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Listen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0507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Aufzählungen mit Bindestrich (-).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70915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Lesbar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96519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 ist menschenlesbar, kein Code-Zwang.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1463040"/>
            <a:ext cx="5760720" cy="344576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44768" y="1627632"/>
            <a:ext cx="5358383" cy="31348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Inventory (hosts.yml)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all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webserver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192.168.1.10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database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192.168.1.20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Schlüssel-Wert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"Mein Webserver"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Liste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git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curl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Ein Playbook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Ein Playbook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definiert, was passieren soll.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plays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wirken auf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hosts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, jede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task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ruft genau ein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auf.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0" y="1417320"/>
            <a:ext cx="5760720" cy="34747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0" y="1417320"/>
            <a:ext cx="57607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72200" y="1449324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site.yml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4768" y="1929384"/>
            <a:ext cx="5358383" cy="3163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 konfigurieren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tasks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 installieren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ansible.builtin.apt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present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Dienst starten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ansible.builtin.service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started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enabled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Module — die Arbeitspferde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Ein Modul ist ein kleines, eigenständiges Programm, das eine Aufgabe auf dem Zielsystem ausführt. Ansible bringt hunderte Module mit — von Paketverwaltung über Datei-Operationen bis Cloud-Anbindung.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apt / dnf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Pakete installieren (Debian/RedHat)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copy / 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kopieren &amp; Rechte setzen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8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6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6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Dienste starten / stoppen / aktivieren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580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615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Jinja2-Templates rendern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40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52628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2628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5663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user / group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456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Benutzer &amp; Gruppen verwalten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8388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36676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676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9711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command / shell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504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Beliebige Befehle ausführen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5623560"/>
            <a:ext cx="11155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Wichtig: Module werden heute über den </a:t>
            </a:r>
            <a:r>
              <a:rPr sz="1200" b="1" i="0">
                <a:solidFill>
                  <a:srgbClr val="EE0000"/>
                </a:solidFill>
                <a:latin typeface="Carlito"/>
              </a:rPr>
              <a:t>FQCN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referenziert (z.B. 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ansible.builtin.apt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Ad-hoc-Befehle — Ansible ohne Playbook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Mit dem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ansible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-CLI lassen sich einzelne Module direkt ausführen — ohne Playbook. Ideal für schnelle Checks und einmalige Aktionen.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0604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26080"/>
            <a:ext cx="521208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2926080"/>
            <a:ext cx="52120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958084"/>
            <a:ext cx="47548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Kommando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438144"/>
            <a:ext cx="480974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 &lt;hosts&gt; -m &lt;modul&gt;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-a "&lt;argumente&gt;"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1605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WICHTIGE OPTIONEN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Modul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Argumente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25780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Inventory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8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become (sudo)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Benutzer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1417320"/>
            <a:ext cx="5669280" cy="283768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035040" y="1417320"/>
            <a:ext cx="56692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3640" y="1449324"/>
            <a:ext cx="52120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7" y="1929384"/>
            <a:ext cx="5266944" cy="2526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Erreichbarkeit testen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all -m ping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Facts anzeigen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setup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Paket installieren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apt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state=present"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Dienst neu starten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service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state=restarted"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Jinja2 — dynamische Inhalte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Jinja2 ist die Template-Engine von Ansible. Damit werden Variablen aufgelöst und Dateien dynamisch erzeugt — in Playbooks, aber vor allem in Templates (.j2).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Variable auflösen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variable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setzt den Wert einer Variablen an die Stelle im Text ein.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Filter anwenden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wert | filter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transformiert Werte (z.B.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upper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,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default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194560"/>
            <a:ext cx="35204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59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59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1" y="23774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Template-Dateien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852928"/>
            <a:ext cx="311810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mit Endung </a:t>
            </a:r>
            <a:r>
              <a:rPr sz="1100" b="1" i="0">
                <a:solidFill>
                  <a:srgbClr val="B00000"/>
                </a:solidFill>
                <a:latin typeface="DejaVu Sans Mono"/>
              </a:rPr>
              <a:t>.j2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werden vom Modul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template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gerendert.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Variablen &amp; Filter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Variablen auflösen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"Hallo {{ benutzer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Filter anwenden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name | upper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port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port | default(80) }}"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26364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nginx.conf.j2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4807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nginx.conf.j2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server {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listen {{ nginx_port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server_name {{ domain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root {{ web_root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}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Gather Facts — Systeminformationen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37160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 sammelt beim Start automatisch </a:t>
            </a:r>
            <a:r>
              <a:rPr sz="1300" b="1" i="0">
                <a:solidFill>
                  <a:srgbClr val="1A1918"/>
                </a:solidFill>
                <a:latin typeface="Carlito"/>
              </a:rPr>
              <a:t>Facts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 (Systeminfos) über jeden Host — über das Modul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setup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, standardmäßig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gather_facts: true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WAS MAN AUSLESEN KANN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517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ansible_os_family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265176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Betriebssystem-Familie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20040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ansible_distribution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320040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z.B. Ubuntu, Debian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4903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ansible_hostname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74903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Hostname des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9767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ansible_default_ipv4.address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29767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IP-Adresse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84631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ansible_memtotal_mb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484631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Arbeitsspeicher (MB)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39495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ansible_processor_vcpus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539495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CPU-Kerne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194560"/>
            <a:ext cx="4754880" cy="2686812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03720" y="2194560"/>
            <a:ext cx="47548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226564"/>
            <a:ext cx="4297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Zugriff &amp; Custom Facts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04888" y="2706624"/>
            <a:ext cx="4352544" cy="23759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Zugriff im Playbook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OS anzeigen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1">
                <a:solidFill>
                  <a:srgbClr val="FF6B6B"/>
                </a:solidFill>
                <a:latin typeface="DejaVu Sans Mono"/>
              </a:rPr>
              <a:t>ansible.builtin.debug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"{{ ansible_distribution }}"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Fakten deaktivieren (schneller)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gather_facts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false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Eigene Facts setzen: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Datei: /etc/ansible/facts.d/app.fact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Abruf: {{ ansible_local.app.version }}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Variablen definieren &amp; auflösen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WO KOMMEN SIE 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8288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host_vars / group_vars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Playbook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331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vars: / vars_files: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3463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283463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vars/ &amp; defaults/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3755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Facts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33755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automatisch gesammelt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84047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Laufzeit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84047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register &amp; set_fact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34339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CLI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434339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Extra-Variablen (-e)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14173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PRÄZEDENZ — WER GEWINNT?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7373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Oben gewinnt — von höchster zu niedrigster Priorität: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057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208483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075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Extra-Variablen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075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ansible-playbook ... -e key=wert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2514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2542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0" y="2532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Task-/Block-Variablen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2532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direkt an der Aufgabe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9718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63640" y="29992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29900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set_fact / register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29900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Werte aus der Laufzeit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290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63640" y="34564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34472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Rollen-Variablen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34472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roles/.../vars/main.yml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38862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63640" y="39136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0" y="3904487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Playbook-Variablen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3904487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im Play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4343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43708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6560" y="4361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host_vars / group_vars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4361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aus dem Inventory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63640" y="4800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63640" y="4828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6560" y="4818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Rollen-Defaults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4818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roles/.../defaults/main.yml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63640" y="534924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je spezifischer die Quelle, desto höher die Priorität.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— Fully Qualified Collection Name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11155680" cy="868680"/>
          </a:xfrm>
          <a:prstGeom prst="roundRect">
            <a:avLst>
              <a:gd name="adj" fmla="val 10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18488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E0000"/>
                </a:solidFill>
                <a:latin typeface="Carlito"/>
              </a:rPr>
              <a:t>FQCN = </a:t>
            </a:r>
            <a:r>
              <a:rPr sz="1600" b="0" i="0">
                <a:solidFill>
                  <a:srgbClr val="1A1918"/>
                </a:solidFill>
                <a:latin typeface="Carlito"/>
              </a:rPr>
              <a:t>eindeutige, vollständige Referenz auf ein Modul oder Plugin.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1460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8"/>
                </a:solidFill>
                <a:latin typeface="Carlito"/>
              </a:rPr>
              <a:t>namespace  ·  collection  ·  modul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291840"/>
            <a:ext cx="11155680" cy="206654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3291840"/>
            <a:ext cx="11155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23844"/>
            <a:ext cx="10698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803904"/>
            <a:ext cx="10753344" cy="1755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FQCN = namespace.collection.modul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1">
                <a:solidFill>
                  <a:srgbClr val="FF6B6B"/>
                </a:solidFill>
                <a:latin typeface="DejaVu Sans Mono"/>
              </a:rPr>
              <a:t>ansible.builtin.copy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ansible  -&gt;  namespace (Anbieter)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builtin  -&gt;  collection (Paket)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copy     -&gt;  modul (die Funktion)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NICHT verwechseln mit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FQDN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(Fully Qualified Domain Name = Hostname)! Der FQCN macht eindeutig, aus welcher Collection ein Modul stammt.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GÄNGIGE FQCN-BEISPIELE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2024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ansible.builtin.copy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0116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Datei kopieren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487168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7860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257860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 installieren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145536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ansible.builtin.service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1455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Dienst verwalten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21024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1246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9080" y="371246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Template rendern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187952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27939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ansible.posix.firewalld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427939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Firewall (Collection)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75488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8463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community.general.git_config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9080" y="48463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Git (Community)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146304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WARUM FQCN?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20840" y="1920240"/>
            <a:ext cx="4983480" cy="3977639"/>
          </a:xfrm>
          <a:prstGeom prst="roundRect">
            <a:avLst>
              <a:gd name="adj" fmla="val 5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95160" y="2148840"/>
            <a:ext cx="44805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Seit Ansible 2.10 sind Module in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Collections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gebündelt.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Der FQCN macht eindeutig,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welches 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gemeint ist.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Er vermeidet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Namenskollisionen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— mehrere Collections können ein gleichnamiges Modul anbieten.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immer den FQCN verwenden, nie die Kurzform.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sind Collections?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100584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Eine Collection ist das Verteilungsformat für Ansible-Inhalte. Sie bündelt Module, Plugins, Rollen, Playbooks und Dokumentation in einem Paket.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Aktions-Bausteine (z.B. apt, firewalld)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Plugins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Erweiterungen: Inventory, Connection, Filter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6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Wiederverwendbare Aufgaben-Sammlungen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80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615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Fertige Abläufe als Vorlage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2628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663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Dokumentation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Beschreibung &amp; Beispiele (docs/)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6676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676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504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Tests &amp; CI für die Collection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Collections nutzen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BEZUGSQUELLE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Ansible Galaxy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(galaxy.ansible.com) ist der zentrale Hub — vergleichbar mit einem Paket-Manager für Ansible-Inhalte.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0604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INSTALLATION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971800"/>
            <a:ext cx="5303520" cy="21336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971800"/>
            <a:ext cx="53035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03804"/>
            <a:ext cx="48463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galaxy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83864"/>
            <a:ext cx="4901183" cy="182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Installation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ansible-galaxy collection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install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requirements.yml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collections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version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'&gt;=1.5.0'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41732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NAMENSSCHEMA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73736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namespace</a:t>
            </a:r>
            <a:r>
              <a:rPr sz="1400" b="1" i="0">
                <a:solidFill>
                  <a:srgbClr val="1A1918"/>
                </a:solidFill>
                <a:latin typeface="Carlito"/>
              </a:rPr>
              <a:t> .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name</a:t>
            </a:r>
            <a:r>
              <a:rPr sz="1400" b="0" i="0">
                <a:solidFill>
                  <a:srgbClr val="1A1918"/>
                </a:solidFill>
                <a:latin typeface="Carlito"/>
              </a:rPr>
              <a:t>    →  z.B. 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22860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 EINER COLLECTION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651760"/>
            <a:ext cx="5394960" cy="200787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63640" y="2651760"/>
            <a:ext cx="53949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683764"/>
            <a:ext cx="49377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7" y="3163824"/>
            <a:ext cx="4992624" cy="16969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ansible-posix/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plugins/modules/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plugins/inventory/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roles/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playbooks/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docs/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galaxy.yml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funktionieren Rollen?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27632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FFFFFF"/>
                </a:solidFill>
                <a:latin typeface="Carlito"/>
              </a:rPr>
              <a:t>Eine Rolle ist eine wiederverwendbare, in sich geschlossene Einheit von Aufgaben. Sie kapselt Tasks, Variablen, Templates und Handler zu einer logischen Funktion — z.B. „installiere &amp; konfiguriere einen Webserver“.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Wiederverwendbar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Einmal schreiben, in vielen Playbooks nutzen.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550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43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Gekapselt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Eigene Variablen, Templates &amp; Dateien pro Rolle.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Teilbar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Über Collections &amp; Galaxy mit anderen teilen.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5508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5508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543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Strukturiert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Klare Verzeichnis-Struktur (tasks, handlers, …).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Die Verzeichnisstruktur einer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ANATOMIE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Eine Rolle folgt einem festen Aufbau. Jede Datei hat eine klar definierte Aufgabe — Ansible lädt sie automatisch.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774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tasks/main.yml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Hauptaufgaben der Rolle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88036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handlers/main.yml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8803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Neustart-/Trigger-Aktionen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3832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templates/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338328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Jinja2-Templates (.j2)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8862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files/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80" y="388620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Statische Dateien (Copy-Quelle)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891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vars/main.yml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438912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Variablen (hohe Priorität)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8920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defaults/main.yml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0" y="4892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Standard-Variablen (niedrig)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539495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meta/main.yml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5394959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Abhängigkeiten &amp; Infos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1417320"/>
            <a:ext cx="5577840" cy="316458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26480" y="1417320"/>
            <a:ext cx="55778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1449324"/>
            <a:ext cx="51206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roles/webserver/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7648" y="1929384"/>
            <a:ext cx="5175503" cy="28536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roles/webserver/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tasks/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handlers/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templates/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files/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vars/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defaults/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meta/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Alles zusammen: Playbook mit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ZUSAMMENSPIEL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48463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0" i="0">
                <a:solidFill>
                  <a:srgbClr val="1A1918"/>
                </a:solidFill>
                <a:latin typeface="Carlito"/>
              </a:rPr>
              <a:t>Das Playbook referenziert die Rolle </a:t>
            </a:r>
            <a:r>
              <a:rPr sz="1200" b="1" i="0">
                <a:solidFill>
                  <a:srgbClr val="B00000"/>
                </a:solidFill>
                <a:latin typeface="DejaVu Sans Mono"/>
              </a:rPr>
              <a:t>webserver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. FQCN-Module (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ansible.builtin.*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 arbeiten im Hintergrund.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1.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Rolle wird geladen.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2.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Aufgaben &amp; Variablen aus der Rolle gelten.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3.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Idempotenz verhindert doppelte Arbeit.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1417320"/>
            <a:ext cx="603504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23560" y="1417320"/>
            <a:ext cx="60350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52160" y="1449324"/>
            <a:ext cx="5577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deploy.yml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24728" y="1929384"/>
            <a:ext cx="5632703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 ausrollen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roles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vars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nginx_port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8080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FAZIT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Zusammenfassung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4630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Was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040" y="148132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Agentenloses, deklaratives Automatisierungs-Tool (SSH, YAML).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93852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040" y="195681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Control Node, Managed Nodes, Inventory, Module, Playbooks.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1401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43230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YAML + Jinja2 ({{ variable }}) für dynamische Inhalte.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Ad-hoc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907792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ansible &lt;hosts&gt; -m &lt;modul&gt; für schnelle Einzelaktionen.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364992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38328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Systeminfos werden automatisch gesammelt (gather_facts).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385876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Auflösung nach Präzedenz — Extra-Vars gewinnen, Defaults verlieren.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31596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33425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Eindeutige Modul-Referenz: namespace.collection.modul.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79145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480974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Pakete mit Modulen, Rollen &amp; Plugins (Galaxy).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6694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6040" y="5285231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Wiederverwendbare, gekapselte Aufgaben-Einheiten.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20" y="1554480"/>
            <a:ext cx="2697480" cy="4206240"/>
          </a:xfrm>
          <a:prstGeom prst="roundRect">
            <a:avLst>
              <a:gd name="adj" fmla="val 6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1783080"/>
            <a:ext cx="1097280" cy="13533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89720" y="329184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QUELLEN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3611880"/>
            <a:ext cx="2286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docs.ansible.com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galaxy.ansible.com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github.com/ansible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Logo: Wikimedia Commons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