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9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0" y="0"/>
            <a:ext cx="3962095" cy="6858000"/>
          </a:xfrm>
          <a:prstGeom prst="rect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ansible_mark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234440"/>
            <a:ext cx="1920240" cy="23682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2960" y="3794760"/>
            <a:ext cx="6858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EE0000"/>
                </a:solidFill>
                <a:latin typeface="Carlito"/>
              </a:rPr>
              <a:t>MODERNE IT-AUTOMATISIERUNG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160520"/>
            <a:ext cx="731520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6000" b="1" i="0">
                <a:solidFill>
                  <a:srgbClr val="FFFFFF"/>
                </a:solidFill>
                <a:latin typeface="Carlito"/>
              </a:rPr>
              <a:t>Ansible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257800"/>
            <a:ext cx="6858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 i="0">
                <a:solidFill>
                  <a:srgbClr val="D8D8D8"/>
                </a:solidFill>
                <a:latin typeface="Carlito"/>
              </a:rPr>
              <a:t>Agentenlos  ·  Idempotent  ·  Deklarativ  ·  YAML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5989320"/>
            <a:ext cx="6858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9A9A9A"/>
                </a:solidFill>
                <a:latin typeface="Carlito"/>
              </a:rPr>
              <a:t>Was es ist · Aufbau · Syntax · Ad-hoc · Jinja2 · Facts · FQCN · Collections · Rollen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0" y="146304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FFFFFF"/>
                </a:solidFill>
                <a:latin typeface="Carlito"/>
              </a:rPr>
              <a:t>INHALT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0" y="1965960"/>
            <a:ext cx="3017520" cy="3657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400" b="0" i="0">
                <a:solidFill>
                  <a:srgbClr val="FFFFFF"/>
                </a:solidFill>
                <a:latin typeface="Carlito"/>
              </a:rPr>
              <a:t>1.  Was ist Ansible?</a:t>
            </a:r>
          </a:p>
          <a:p>
            <a:pPr algn="l">
              <a:lnSpc>
                <a:spcPct val="150000"/>
              </a:lnSpc>
            </a:pPr>
            <a:r>
              <a:rPr sz="1400" b="0" i="0">
                <a:solidFill>
                  <a:srgbClr val="FFFFFF"/>
                </a:solidFill>
                <a:latin typeface="Carlito"/>
              </a:rPr>
              <a:t>2.  Aufbau &amp; Architektur</a:t>
            </a:r>
          </a:p>
          <a:p>
            <a:pPr algn="l">
              <a:lnSpc>
                <a:spcPct val="150000"/>
              </a:lnSpc>
            </a:pPr>
            <a:r>
              <a:rPr sz="1400" b="0" i="0">
                <a:solidFill>
                  <a:srgbClr val="FFFFFF"/>
                </a:solidFill>
                <a:latin typeface="Carlito"/>
              </a:rPr>
              <a:t>3.  YAML, Playbooks &amp; Ad-hoc</a:t>
            </a:r>
          </a:p>
          <a:p>
            <a:pPr algn="l">
              <a:lnSpc>
                <a:spcPct val="150000"/>
              </a:lnSpc>
            </a:pPr>
            <a:r>
              <a:rPr sz="1400" b="0" i="0">
                <a:solidFill>
                  <a:srgbClr val="FFFFFF"/>
                </a:solidFill>
                <a:latin typeface="Carlito"/>
              </a:rPr>
              <a:t>4.  Module, Jinja2 &amp; Facts</a:t>
            </a:r>
          </a:p>
          <a:p>
            <a:pPr algn="l">
              <a:lnSpc>
                <a:spcPct val="150000"/>
              </a:lnSpc>
            </a:pPr>
            <a:r>
              <a:rPr sz="1400" b="0" i="0">
                <a:solidFill>
                  <a:srgbClr val="FFFFFF"/>
                </a:solidFill>
                <a:latin typeface="Carlito"/>
              </a:rPr>
              <a:t>5.  Variablen &amp; Auflösung</a:t>
            </a:r>
          </a:p>
          <a:p>
            <a:pPr algn="l">
              <a:lnSpc>
                <a:spcPct val="150000"/>
              </a:lnSpc>
            </a:pPr>
            <a:r>
              <a:rPr sz="1400" b="0" i="0">
                <a:solidFill>
                  <a:srgbClr val="FFFFFF"/>
                </a:solidFill>
                <a:latin typeface="Carlito"/>
              </a:rPr>
              <a:t>6.  FQCN &amp; Collections</a:t>
            </a:r>
          </a:p>
          <a:p>
            <a:pPr algn="l">
              <a:lnSpc>
                <a:spcPct val="150000"/>
              </a:lnSpc>
            </a:pPr>
            <a:r>
              <a:rPr sz="1400" b="0" i="0">
                <a:solidFill>
                  <a:srgbClr val="FFFFFF"/>
                </a:solidFill>
                <a:latin typeface="Carlito"/>
              </a:rPr>
              <a:t>7.  Rollen &amp; Praxis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GRUNDLAGEN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Was ist Ansible?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02920" y="1417320"/>
            <a:ext cx="7315200" cy="1051560"/>
          </a:xfrm>
          <a:prstGeom prst="roundRect">
            <a:avLst>
              <a:gd name="adj" fmla="val 8000"/>
            </a:avLst>
          </a:prstGeom>
          <a:solidFill>
            <a:srgbClr val="1A19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600200"/>
            <a:ext cx="676656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FFFFFF"/>
                </a:solidFill>
                <a:latin typeface="Carlito"/>
              </a:rPr>
              <a:t>Ansible ist ein Open-Source-Tool zur Automatisierung von IT-Aufgaben — Provisionierung, Konfigurationsmanagement und Anwendungs-Deployment.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743200"/>
            <a:ext cx="3657600" cy="1645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85800" y="292608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9260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16152" y="2926080"/>
            <a:ext cx="2788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Agentenlos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088" y="3401568"/>
            <a:ext cx="3255264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Kein Agent auf Zielsystemen nötig. Kommunikation über SSH (Linux) bzw. WinRM (Windows).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43400" y="2743200"/>
            <a:ext cx="3657600" cy="1645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526280" y="292608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26280" y="29260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56632" y="2926080"/>
            <a:ext cx="2788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Push-basiert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44568" y="3401568"/>
            <a:ext cx="3255264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Der Control Node stößt Änderungen aktiv an. Kein Pull-Mechanismus, kein ständiger Dienst.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2920" y="4572000"/>
            <a:ext cx="3657600" cy="1645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85800" y="475488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47548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16152" y="4754880"/>
            <a:ext cx="2788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Deklarativ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4088" y="5230368"/>
            <a:ext cx="3255264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Du beschreibst den gewünschten Ziel-Zustand in YAML — nicht die einzelnen Schritte.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43400" y="4572000"/>
            <a:ext cx="3657600" cy="1645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4526280" y="475488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26280" y="47548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I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56632" y="4754880"/>
            <a:ext cx="2788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Idempotent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44568" y="5230368"/>
            <a:ext cx="3255264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Mehrfaches Ausführen führt zum selben Ergebnis — keine doppelten Änderungen.</a:t>
            </a:r>
          </a:p>
        </p:txBody>
      </p:sp>
      <p:pic>
        <p:nvPicPr>
          <p:cNvPr id="28" name="Picture 27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5360" y="1737360"/>
            <a:ext cx="1554480" cy="1911095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8366760" y="3749039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KEY FACTS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66760" y="4114800"/>
            <a:ext cx="1645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1A1918"/>
                </a:solidFill>
                <a:latin typeface="Carlito"/>
              </a:rPr>
              <a:t>Red Hat / IBM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12680" y="4187952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Open-Source-Projekt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66760" y="4681728"/>
            <a:ext cx="1645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1A1918"/>
                </a:solidFill>
                <a:latin typeface="Carlito"/>
              </a:rPr>
              <a:t>Python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012680" y="4754880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Implementiert in Python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66760" y="5248656"/>
            <a:ext cx="1645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1A1918"/>
                </a:solidFill>
                <a:latin typeface="Carlito"/>
              </a:rPr>
              <a:t>4000+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012680" y="5321808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Module verfügbar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366760" y="5815584"/>
            <a:ext cx="1645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1A1918"/>
                </a:solidFill>
                <a:latin typeface="Carlito"/>
              </a:rPr>
              <a:t>2012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012680" y="5888736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Erstveröffentlichung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ARCHITEKTUR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Wie ist Ansible aufgebaut?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pic>
        <p:nvPicPr>
          <p:cNvPr id="6" name="Picture 5" descr="architektu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417320"/>
            <a:ext cx="7406640" cy="343612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183879" y="1463040"/>
            <a:ext cx="3566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KOMPONENTEN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83879" y="1828800"/>
            <a:ext cx="3566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1A1918"/>
                </a:solidFill>
                <a:latin typeface="Carlito"/>
              </a:rPr>
              <a:t>Control Node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83879" y="2084832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Rechner, auf dem Ansible installiert ist; enthält Playbooks &amp; Inventory.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83879" y="2944368"/>
            <a:ext cx="3566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1A1918"/>
                </a:solidFill>
                <a:latin typeface="Carlito"/>
              </a:rPr>
              <a:t>Managed Nodes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83879" y="3200400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Zielsysteme, die über SSH/WinRM erreicht werden.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83879" y="4059935"/>
            <a:ext cx="3566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1A1918"/>
                </a:solidFill>
                <a:latin typeface="Carlito"/>
              </a:rPr>
              <a:t>Inventory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83879" y="4315968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Liste aller Hosts und Gruppen (INI oder YAML).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83879" y="5175503"/>
            <a:ext cx="3566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1A1918"/>
                </a:solidFill>
                <a:latin typeface="Carlito"/>
              </a:rPr>
              <a:t>Module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83879" y="5431536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Bausteine, die eine Aufgabe ausführen (z.B. copy, apt).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ARCHITEKTUR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Vier Kernkonzepte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02920" y="1463040"/>
            <a:ext cx="5486400" cy="21945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85800" y="16459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16459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16152" y="1645920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Playbooks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4088" y="2121408"/>
            <a:ext cx="5084064" cy="14173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YAML-Dateien, die beschreiben, was auf welchen Hosts passieren soll. Ein Playbook enthält ein oder mehrere Plays mit Tasks (Aufgaben).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1463040"/>
            <a:ext cx="5486400" cy="21945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446520" y="16459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46520" y="16459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76872" y="1645920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Inventory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64807" y="2121408"/>
            <a:ext cx="5084064" cy="14173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Die Host-Liste. Definiert Server, Gruppen und Variablen. Formate: INI oder YAML. Auch dynamisch (Cloud, VMware) möglich.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3931920"/>
            <a:ext cx="5486400" cy="21945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85800" y="411480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11480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16152" y="4114800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Module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4088" y="4590288"/>
            <a:ext cx="5084064" cy="14173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Kleine Programme, die eine konkrete Aktion ausführen: Paket installieren, Datei kopieren, Dienst starten. Werden über FQCN referenziert.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63640" y="3931920"/>
            <a:ext cx="5486400" cy="21945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6446520" y="411480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46520" y="411480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76872" y="4114800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Rollen &amp; Collections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64807" y="4590288"/>
            <a:ext cx="5084064" cy="14173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Rollen bündeln Tasks/Templates/Variablen zu wiederverwendbaren Einheiten. Collections verteilen Module, Rollen &amp; Plugins.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SYNTAX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YAML — die Sprache von Ansible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463040"/>
            <a:ext cx="5120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GRUNDREGELN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828800"/>
            <a:ext cx="5120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1A1918"/>
                </a:solidFill>
                <a:latin typeface="Carlito"/>
              </a:rPr>
              <a:t>Schlüssel: Wert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2084832"/>
            <a:ext cx="51206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Einfache Zuweisungen, getrennt durch Doppelpunkt.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2788920"/>
            <a:ext cx="5120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1A1918"/>
                </a:solidFill>
                <a:latin typeface="Carlito"/>
              </a:rPr>
              <a:t>Einrückung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3044952"/>
            <a:ext cx="51206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Struktur über Leerzeichen (2 Spaces, KEINE Tabs).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3749039"/>
            <a:ext cx="5120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1A1918"/>
                </a:solidFill>
                <a:latin typeface="Carlito"/>
              </a:rPr>
              <a:t>Listen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4005072"/>
            <a:ext cx="51206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Aufzählungen mit Bindestrich (-).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4709159"/>
            <a:ext cx="5120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1A1918"/>
                </a:solidFill>
                <a:latin typeface="Carlito"/>
              </a:rPr>
              <a:t>Lesbar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4965192"/>
            <a:ext cx="51206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YAML ist menschenlesbar, kein Code-Zwang.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43600" y="1463040"/>
            <a:ext cx="5760720" cy="3445764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144768" y="1627632"/>
            <a:ext cx="5358383" cy="31348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100" b="0">
                <a:solidFill>
                  <a:srgbClr val="8BC37C"/>
                </a:solidFill>
                <a:latin typeface="DejaVu Sans Mono"/>
              </a:rPr>
              <a:t># Inventory (hosts.yml)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7EC8FF"/>
                </a:solidFill>
                <a:latin typeface="DejaVu Sans Mono"/>
              </a:rPr>
              <a:t>all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hosts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webserver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  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ansible_host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192.168.1.10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database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  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ansible_host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192.168.1.20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8BC37C"/>
                </a:solidFill>
                <a:latin typeface="DejaVu Sans Mono"/>
              </a:rPr>
              <a:t># Schlüssel-Wert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"Mein Webserver"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7EC8FF"/>
                </a:solidFill>
                <a:latin typeface="DejaVu Sans Mono"/>
              </a:rPr>
              <a:t>paket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nginx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8BC37C"/>
                </a:solidFill>
                <a:latin typeface="DejaVu Sans Mono"/>
              </a:rPr>
              <a:t># Liste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7EC8FF"/>
                </a:solidFill>
                <a:latin typeface="DejaVu Sans Mono"/>
              </a:rPr>
              <a:t>pakete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nginx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git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curl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SYNTAX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Ein Playbook in der Praxis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417320"/>
            <a:ext cx="512064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0" i="0">
                <a:solidFill>
                  <a:srgbClr val="1A1918"/>
                </a:solidFill>
                <a:latin typeface="Carlito"/>
              </a:rPr>
              <a:t>Ein Playbook </a:t>
            </a:r>
          </a:p>
          <a:p>
            <a:pPr algn="l">
              <a:lnSpc>
                <a:spcPct val="120000"/>
              </a:lnSpc>
            </a:pPr>
            <a:r>
              <a:rPr sz="1250" b="0" i="0">
                <a:solidFill>
                  <a:srgbClr val="1A1918"/>
                </a:solidFill>
                <a:latin typeface="Carlito"/>
              </a:rPr>
              <a:t>definiert, was passieren soll. </a:t>
            </a:r>
          </a:p>
          <a:p>
            <a:pPr algn="l">
              <a:lnSpc>
                <a:spcPct val="120000"/>
              </a:lnSpc>
            </a:pPr>
            <a:r>
              <a:rPr sz="1250" b="1" i="0">
                <a:solidFill>
                  <a:srgbClr val="EE0000"/>
                </a:solidFill>
                <a:latin typeface="Carlito"/>
              </a:rPr>
              <a:t>plays</a:t>
            </a:r>
          </a:p>
          <a:p>
            <a:pPr algn="l">
              <a:lnSpc>
                <a:spcPct val="120000"/>
              </a:lnSpc>
            </a:pPr>
            <a:r>
              <a:rPr sz="1250" b="0" i="0">
                <a:solidFill>
                  <a:srgbClr val="1A1918"/>
                </a:solidFill>
                <a:latin typeface="Carlito"/>
              </a:rPr>
              <a:t> wirken auf </a:t>
            </a:r>
          </a:p>
          <a:p>
            <a:pPr algn="l">
              <a:lnSpc>
                <a:spcPct val="120000"/>
              </a:lnSpc>
            </a:pPr>
            <a:r>
              <a:rPr sz="1250" b="1" i="0">
                <a:solidFill>
                  <a:srgbClr val="EE0000"/>
                </a:solidFill>
                <a:latin typeface="Carlito"/>
              </a:rPr>
              <a:t>hosts</a:t>
            </a:r>
          </a:p>
          <a:p>
            <a:pPr algn="l">
              <a:lnSpc>
                <a:spcPct val="120000"/>
              </a:lnSpc>
            </a:pPr>
            <a:r>
              <a:rPr sz="1250" b="0" i="0">
                <a:solidFill>
                  <a:srgbClr val="1A1918"/>
                </a:solidFill>
                <a:latin typeface="Carlito"/>
              </a:rPr>
              <a:t>, jede </a:t>
            </a:r>
          </a:p>
          <a:p>
            <a:pPr algn="l">
              <a:lnSpc>
                <a:spcPct val="120000"/>
              </a:lnSpc>
            </a:pPr>
            <a:r>
              <a:rPr sz="1250" b="1" i="0">
                <a:solidFill>
                  <a:srgbClr val="EE0000"/>
                </a:solidFill>
                <a:latin typeface="Carlito"/>
              </a:rPr>
              <a:t>task</a:t>
            </a:r>
          </a:p>
          <a:p>
            <a:pPr algn="l">
              <a:lnSpc>
                <a:spcPct val="120000"/>
              </a:lnSpc>
            </a:pPr>
            <a:r>
              <a:rPr sz="1250" b="0" i="0">
                <a:solidFill>
                  <a:srgbClr val="1A1918"/>
                </a:solidFill>
                <a:latin typeface="Carlito"/>
              </a:rPr>
              <a:t> ruft genau ein </a:t>
            </a:r>
          </a:p>
          <a:p>
            <a:pPr algn="l">
              <a:lnSpc>
                <a:spcPct val="120000"/>
              </a:lnSpc>
            </a:pPr>
            <a:r>
              <a:rPr sz="1250" b="1" i="0">
                <a:solidFill>
                  <a:srgbClr val="EE0000"/>
                </a:solidFill>
                <a:latin typeface="Carlito"/>
              </a:rPr>
              <a:t>Modul</a:t>
            </a:r>
          </a:p>
          <a:p>
            <a:pPr algn="l">
              <a:lnSpc>
                <a:spcPct val="120000"/>
              </a:lnSpc>
            </a:pPr>
            <a:r>
              <a:rPr sz="1250" b="0" i="0">
                <a:solidFill>
                  <a:srgbClr val="1A1918"/>
                </a:solidFill>
                <a:latin typeface="Carlito"/>
              </a:rPr>
              <a:t> auf.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0" y="1417320"/>
            <a:ext cx="5760720" cy="3474720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943600" y="1417320"/>
            <a:ext cx="576072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172200" y="1449324"/>
            <a:ext cx="530352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site.yml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44768" y="1929384"/>
            <a:ext cx="5358383" cy="316382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---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Webserver konfigurieren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hosts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webserver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become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true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tasks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05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nginx installieren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  </a:t>
            </a:r>
            <a:r>
              <a:rPr sz="1050" b="1">
                <a:solidFill>
                  <a:srgbClr val="FF6B6B"/>
                </a:solidFill>
                <a:latin typeface="DejaVu Sans Mono"/>
              </a:rPr>
              <a:t>ansible.builtin.apt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   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nginx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   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state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present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05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Dienst starten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  </a:t>
            </a:r>
            <a:r>
              <a:rPr sz="1050" b="1">
                <a:solidFill>
                  <a:srgbClr val="FF6B6B"/>
                </a:solidFill>
                <a:latin typeface="DejaVu Sans Mono"/>
              </a:rPr>
              <a:t>ansible.builtin.service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   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nginx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   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state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started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   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enabled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true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SYNTAX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Module — die Arbeitspferde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463040"/>
            <a:ext cx="111556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1A1918"/>
                </a:solidFill>
                <a:latin typeface="Carlito"/>
              </a:rPr>
              <a:t>Ein Modul ist ein kleines, eigenständiges Programm, das eine Aufgabe auf dem Zielsystem ausführt. Ansible bringt hunderte Module mit — von Paketverwaltung über Datei-Operationen bis Cloud-Anbindung.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2377440"/>
            <a:ext cx="361188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85800" y="25603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25603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16152" y="256032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apt / dnf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4088" y="3035808"/>
            <a:ext cx="3209544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Pakete installieren (Debian/RedHat)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400" y="2377440"/>
            <a:ext cx="361188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4526280" y="25603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6280" y="25603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56632" y="256032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copy / file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4568" y="3035808"/>
            <a:ext cx="3209544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Dateien kopieren &amp; Rechte setzen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83880" y="2377440"/>
            <a:ext cx="361188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66760" y="25603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66760" y="25603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97112" y="256032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service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85048" y="3035808"/>
            <a:ext cx="3209544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Dienste starten / stoppen / aktivieren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2920" y="3977639"/>
            <a:ext cx="361188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685800" y="41605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1605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16152" y="416052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template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04088" y="4636007"/>
            <a:ext cx="3209544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Jinja2-Templates rendern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343400" y="3977639"/>
            <a:ext cx="361188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4526280" y="41605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26280" y="41605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056632" y="416052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user / group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44568" y="4636007"/>
            <a:ext cx="3209544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Benutzer &amp; Gruppen verwalten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183880" y="3977639"/>
            <a:ext cx="361188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8366760" y="41605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366760" y="41605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897112" y="416052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command / shell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385048" y="4636007"/>
            <a:ext cx="3209544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Beliebige Befehle ausführen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02920" y="5623560"/>
            <a:ext cx="111556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1A1918"/>
                </a:solidFill>
                <a:latin typeface="Carlito"/>
              </a:rPr>
              <a:t>Wichtig: Module werden heute über den </a:t>
            </a:r>
          </a:p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EE0000"/>
                </a:solidFill>
                <a:latin typeface="Carlito"/>
              </a:rPr>
              <a:t>FQCN</a:t>
            </a:r>
          </a:p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1A1918"/>
                </a:solidFill>
                <a:latin typeface="Carlito"/>
              </a:rPr>
              <a:t> referenziert (z.B. </a:t>
            </a:r>
          </a:p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B00000"/>
                </a:solidFill>
                <a:latin typeface="DejaVu Sans Mono"/>
              </a:rPr>
              <a:t>ansible.builtin.apt</a:t>
            </a:r>
          </a:p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1A1918"/>
                </a:solidFill>
                <a:latin typeface="Carlito"/>
              </a:rPr>
              <a:t>).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SYNTAX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Ad-hoc-Befehle — Ansible ohne Playbook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417320"/>
            <a:ext cx="5212080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0" i="0">
                <a:solidFill>
                  <a:srgbClr val="1A1918"/>
                </a:solidFill>
                <a:latin typeface="Carlito"/>
              </a:rPr>
              <a:t>Mit dem </a:t>
            </a:r>
          </a:p>
          <a:p>
            <a:pPr algn="l">
              <a:lnSpc>
                <a:spcPct val="120000"/>
              </a:lnSpc>
            </a:pPr>
            <a:r>
              <a:rPr sz="1250" b="1" i="0">
                <a:solidFill>
                  <a:srgbClr val="B00000"/>
                </a:solidFill>
                <a:latin typeface="DejaVu Sans Mono"/>
              </a:rPr>
              <a:t>ansible</a:t>
            </a:r>
          </a:p>
          <a:p>
            <a:pPr algn="l">
              <a:lnSpc>
                <a:spcPct val="120000"/>
              </a:lnSpc>
            </a:pPr>
            <a:r>
              <a:rPr sz="1250" b="0" i="0">
                <a:solidFill>
                  <a:srgbClr val="1A1918"/>
                </a:solidFill>
                <a:latin typeface="Carlito"/>
              </a:rPr>
              <a:t>-CLI lassen sich einzelne Module direkt ausführen — ohne Playbook. Ideal für schnelle Checks und einmalige Aktionen.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606040"/>
            <a:ext cx="5212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AUFBAU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926080"/>
            <a:ext cx="5212080" cy="1027176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02920" y="2926080"/>
            <a:ext cx="521208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2958084"/>
            <a:ext cx="47548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Kommando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4088" y="3438144"/>
            <a:ext cx="4809744" cy="716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ansible &lt;hosts&gt; -m &lt;modul&gt;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-a "&lt;argumente&gt;"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4160520"/>
            <a:ext cx="5212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WICHTIGE OPTIONEN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4526280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-m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452628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Modul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4892040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-a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" y="489204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Argumente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5257800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-i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" y="525780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Inventory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108960" y="4526280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-b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11880" y="452628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become (sudo)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108960" y="4892040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-u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11880" y="489204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Benutzer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035040" y="1417320"/>
            <a:ext cx="5669280" cy="2837688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035040" y="1417320"/>
            <a:ext cx="566928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63640" y="1449324"/>
            <a:ext cx="52120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Beispiele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36207" y="1929384"/>
            <a:ext cx="5266944" cy="25267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000" b="0">
                <a:solidFill>
                  <a:srgbClr val="8BC37C"/>
                </a:solidFill>
                <a:latin typeface="DejaVu Sans Mono"/>
              </a:rPr>
              <a:t># Erreichbarkeit testen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ansible all -m ping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8BC37C"/>
                </a:solidFill>
                <a:latin typeface="DejaVu Sans Mono"/>
              </a:rPr>
              <a:t># Facts anzeigen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ansible webserver -m setup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8BC37C"/>
                </a:solidFill>
                <a:latin typeface="DejaVu Sans Mono"/>
              </a:rPr>
              <a:t># Paket installieren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ansible webserver -m apt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000" b="0">
                <a:solidFill>
                  <a:srgbClr val="FFFFFF"/>
                </a:solidFill>
                <a:latin typeface="DejaVu Sans Mono"/>
              </a:rPr>
              <a:t>-a "name=nginx state=present"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8BC37C"/>
                </a:solidFill>
                <a:latin typeface="DejaVu Sans Mono"/>
              </a:rPr>
              <a:t># Dienst neu starten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ansible webserver -m service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000" b="0">
                <a:solidFill>
                  <a:srgbClr val="FFFFFF"/>
                </a:solidFill>
                <a:latin typeface="DejaVu Sans Mono"/>
              </a:rPr>
              <a:t>-a "name=nginx state=restarted"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SYNTAX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Jinja2 — dynamische Inhalte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417320"/>
            <a:ext cx="111556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1A1918"/>
                </a:solidFill>
                <a:latin typeface="Carlito"/>
              </a:rPr>
              <a:t>Jinja2 ist die Template-Engine von Ansible. Damit werden Variablen aufgelöst und Dateien dynamisch erzeugt — in Playbooks, aber vor allem in Templates (.j2).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2194560"/>
            <a:ext cx="3657600" cy="15544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85800" y="237744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237744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16152" y="2377440"/>
            <a:ext cx="2788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Variable auflösen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4088" y="2852928"/>
            <a:ext cx="3255264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{{ variable }}</a:t>
            </a:r>
          </a:p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 setzt den Wert einer Variablen an die Stelle im Text ein.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400" y="2194560"/>
            <a:ext cx="3657600" cy="15544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4526280" y="237744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6280" y="237744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56632" y="2377440"/>
            <a:ext cx="2788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Filter anwenden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4568" y="2852928"/>
            <a:ext cx="3255264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{{ wert | filter }}</a:t>
            </a:r>
          </a:p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 transformiert Werte (z.B. </a:t>
            </a:r>
          </a:p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DejaVu Sans Mono"/>
              </a:rPr>
              <a:t>upper</a:t>
            </a:r>
          </a:p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, </a:t>
            </a:r>
          </a:p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DejaVu Sans Mono"/>
              </a:rPr>
              <a:t>default</a:t>
            </a:r>
          </a:p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).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83879" y="2194560"/>
            <a:ext cx="3520440" cy="15544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66759" y="237744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66759" y="237744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97111" y="2377440"/>
            <a:ext cx="26517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Template-Dateien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85048" y="2852928"/>
            <a:ext cx="3118104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Dateien mit Endung </a:t>
            </a:r>
          </a:p>
          <a:p>
            <a:pPr algn="l">
              <a:lnSpc>
                <a:spcPct val="105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.j2</a:t>
            </a:r>
          </a:p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 werden vom Modul </a:t>
            </a:r>
          </a:p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DejaVu Sans Mono"/>
              </a:rPr>
              <a:t>template</a:t>
            </a:r>
          </a:p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 gerendert.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2920" y="3977639"/>
            <a:ext cx="5486400" cy="1714500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502920" y="3977639"/>
            <a:ext cx="548640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31520" y="4009644"/>
            <a:ext cx="5029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Variablen &amp; Filter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04088" y="4489703"/>
            <a:ext cx="5084064" cy="14036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050" b="0">
                <a:solidFill>
                  <a:srgbClr val="8BC37C"/>
                </a:solidFill>
                <a:latin typeface="DejaVu Sans Mono"/>
              </a:rPr>
              <a:t># Variablen auflösen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7EC8FF"/>
                </a:solidFill>
                <a:latin typeface="DejaVu Sans Mono"/>
              </a:rPr>
              <a:t>msg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"Hallo {{ benutzer }}"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8BC37C"/>
                </a:solidFill>
                <a:latin typeface="DejaVu Sans Mono"/>
              </a:rPr>
              <a:t># Filter anwenden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"{{ name | upper }}"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7EC8FF"/>
                </a:solidFill>
                <a:latin typeface="DejaVu Sans Mono"/>
              </a:rPr>
              <a:t>port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"{{ port | default(80) }}"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263640" y="3977639"/>
            <a:ext cx="5486400" cy="1714500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6263640" y="3977639"/>
            <a:ext cx="548640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92240" y="4009644"/>
            <a:ext cx="5029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nginx.conf.j2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64807" y="4489703"/>
            <a:ext cx="5084064" cy="14036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050" b="0">
                <a:solidFill>
                  <a:srgbClr val="8BC37C"/>
                </a:solidFill>
                <a:latin typeface="DejaVu Sans Mono"/>
              </a:rPr>
              <a:t># nginx.conf.j2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server {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listen {{ nginx_port }};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server_name {{ domain }};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root {{ web_root }};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}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FACTS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Gather Facts — Systeminformationen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371600"/>
            <a:ext cx="111556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1A1918"/>
                </a:solidFill>
                <a:latin typeface="Carlito"/>
              </a:rPr>
              <a:t>Ansible sammelt beim Start automatisch </a:t>
            </a:r>
          </a:p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A1918"/>
                </a:solidFill>
                <a:latin typeface="Carlito"/>
              </a:rPr>
              <a:t>Facts</a:t>
            </a:r>
          </a:p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1A1918"/>
                </a:solidFill>
                <a:latin typeface="Carlito"/>
              </a:rPr>
              <a:t> (Systeminfos) über jeden Host — über das Modul </a:t>
            </a:r>
          </a:p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B00000"/>
                </a:solidFill>
                <a:latin typeface="DejaVu Sans Mono"/>
              </a:rPr>
              <a:t>setup</a:t>
            </a:r>
          </a:p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1A1918"/>
                </a:solidFill>
                <a:latin typeface="Carlito"/>
              </a:rPr>
              <a:t>, standardmäßig </a:t>
            </a:r>
          </a:p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B00000"/>
                </a:solidFill>
                <a:latin typeface="DejaVu Sans Mono"/>
              </a:rPr>
              <a:t>gather_facts: true</a:t>
            </a:r>
          </a:p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1A1918"/>
                </a:solidFill>
                <a:latin typeface="Carlito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194560"/>
            <a:ext cx="6035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WAS MAN AUSLESEN KANN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2651760"/>
            <a:ext cx="29260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B00000"/>
                </a:solidFill>
                <a:latin typeface="DejaVu Sans Mono"/>
              </a:rPr>
              <a:t>ansible_os_family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2999232"/>
            <a:ext cx="29260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Betriebssystem-Familie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0439" y="2651760"/>
            <a:ext cx="29260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B00000"/>
                </a:solidFill>
                <a:latin typeface="DejaVu Sans Mono"/>
              </a:rPr>
              <a:t>ansible_distribution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20439" y="2999232"/>
            <a:ext cx="29260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z.B. Ubuntu, Debian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3840480"/>
            <a:ext cx="29260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B00000"/>
                </a:solidFill>
                <a:latin typeface="DejaVu Sans Mono"/>
              </a:rPr>
              <a:t>ansible_hostname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4187952"/>
            <a:ext cx="29260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Hostname des Systems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20439" y="3840480"/>
            <a:ext cx="29260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B00000"/>
                </a:solidFill>
                <a:latin typeface="DejaVu Sans Mono"/>
              </a:rPr>
              <a:t>ansible_default_ipv4.address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20439" y="4187952"/>
            <a:ext cx="29260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IP-Adresse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5029200"/>
            <a:ext cx="29260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B00000"/>
                </a:solidFill>
                <a:latin typeface="DejaVu Sans Mono"/>
              </a:rPr>
              <a:t>ansible_memtotal_mb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5376672"/>
            <a:ext cx="29260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Arbeitsspeicher (MB)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20439" y="5029200"/>
            <a:ext cx="29260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B00000"/>
                </a:solidFill>
                <a:latin typeface="DejaVu Sans Mono"/>
              </a:rPr>
              <a:t>ansible_processor_vcpus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20439" y="5376672"/>
            <a:ext cx="29260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CPU-Kerne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629400" y="2194560"/>
            <a:ext cx="5074920" cy="2686812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6629400" y="2194560"/>
            <a:ext cx="507492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0" y="2226564"/>
            <a:ext cx="461772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Zugriff &amp; Custom Facts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30568" y="2706624"/>
            <a:ext cx="4672583" cy="23759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100" b="0">
                <a:solidFill>
                  <a:srgbClr val="8BC37C"/>
                </a:solidFill>
                <a:latin typeface="DejaVu Sans Mono"/>
              </a:rPr>
              <a:t># Zugriff im Playbook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OS anzeigen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1">
                <a:solidFill>
                  <a:srgbClr val="FF6B6B"/>
                </a:solidFill>
                <a:latin typeface="DejaVu Sans Mono"/>
              </a:rPr>
              <a:t>ansible.builtin.debug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msg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"{{ ansible_distribution }}"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8BC37C"/>
                </a:solidFill>
                <a:latin typeface="DejaVu Sans Mono"/>
              </a:rPr>
              <a:t># Fakten deaktivieren (schneller)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7EC8FF"/>
                </a:solidFill>
                <a:latin typeface="DejaVu Sans Mono"/>
              </a:rPr>
              <a:t>gather_facts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false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8BC37C"/>
                </a:solidFill>
                <a:latin typeface="DejaVu Sans Mono"/>
              </a:rPr>
              <a:t># Eigene Facts setzen: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8BC37C"/>
                </a:solidFill>
                <a:latin typeface="DejaVu Sans Mono"/>
              </a:rPr>
              <a:t>#   Datei: /etc/ansible/facts.d/app.fact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8BC37C"/>
                </a:solidFill>
                <a:latin typeface="DejaVu Sans Mono"/>
              </a:rPr>
              <a:t>#   Abruf: {{ ansible_local.app.version }}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VARIABLEN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Variablen definieren &amp; auflösen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417320"/>
            <a:ext cx="5212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WO KOMMEN SIE HER?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828800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A1918"/>
                </a:solidFill>
                <a:latin typeface="Carlito"/>
              </a:rPr>
              <a:t>Inventory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51760" y="182880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DejaVu Sans Mono"/>
              </a:rPr>
              <a:t>host_vars / group_vars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2331720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A1918"/>
                </a:solidFill>
                <a:latin typeface="Carlito"/>
              </a:rPr>
              <a:t>Playbook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51760" y="233172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DejaVu Sans Mono"/>
              </a:rPr>
              <a:t>vars: / vars_files: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834639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A1918"/>
                </a:solidFill>
                <a:latin typeface="Carlito"/>
              </a:rPr>
              <a:t>Rollen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51760" y="2834639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DejaVu Sans Mono"/>
              </a:rPr>
              <a:t>vars/ &amp; defaults/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3337559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A1918"/>
                </a:solidFill>
                <a:latin typeface="Carlito"/>
              </a:rPr>
              <a:t>Facts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51760" y="3337559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DejaVu Sans Mono"/>
              </a:rPr>
              <a:t>automatisch gesammelt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840479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A1918"/>
                </a:solidFill>
                <a:latin typeface="Carlito"/>
              </a:rPr>
              <a:t>Laufzeit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51760" y="3840479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DejaVu Sans Mono"/>
              </a:rPr>
              <a:t>register &amp; set_fact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343399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A1918"/>
                </a:solidFill>
                <a:latin typeface="Carlito"/>
              </a:rPr>
              <a:t>CLI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51760" y="4343399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DejaVu Sans Mono"/>
              </a:rPr>
              <a:t>Extra-Variablen (-e)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63640" y="14173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PRÄZEDENZ — WER GEWINNT?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63640" y="173736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Oben gewinnt — von höchster zu niedrigster Priorität: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63640" y="2057400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263640" y="2084831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66560" y="2075688"/>
            <a:ext cx="3291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1A1918"/>
                </a:solidFill>
                <a:latin typeface="Carlito"/>
              </a:rPr>
              <a:t>Extra-Variablen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2075688"/>
            <a:ext cx="16916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555555"/>
                </a:solidFill>
                <a:latin typeface="DejaVu Sans Mono"/>
              </a:rPr>
              <a:t>ansible-playbook ... -e key=wert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63640" y="2514600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263640" y="2542032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766560" y="2532888"/>
            <a:ext cx="3291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1A1918"/>
                </a:solidFill>
                <a:latin typeface="Carlito"/>
              </a:rPr>
              <a:t>Task-/Block-Variablen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2532888"/>
            <a:ext cx="16916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555555"/>
                </a:solidFill>
                <a:latin typeface="DejaVu Sans Mono"/>
              </a:rPr>
              <a:t>vars: direkt an der Aufgabe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263640" y="2971800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263640" y="2999232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766560" y="2990088"/>
            <a:ext cx="3291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1A1918"/>
                </a:solidFill>
                <a:latin typeface="Carlito"/>
              </a:rPr>
              <a:t>set_fact / register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2990088"/>
            <a:ext cx="16916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555555"/>
                </a:solidFill>
                <a:latin typeface="DejaVu Sans Mono"/>
              </a:rPr>
              <a:t>Werte aus der Laufzeit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263640" y="3429000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263640" y="3456432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4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766560" y="3447288"/>
            <a:ext cx="3291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1A1918"/>
                </a:solidFill>
                <a:latin typeface="Carlito"/>
              </a:rPr>
              <a:t>Rollen-Variablen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058400" y="3447288"/>
            <a:ext cx="16916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555555"/>
                </a:solidFill>
                <a:latin typeface="DejaVu Sans Mono"/>
              </a:rPr>
              <a:t>roles/.../vars/main.yml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263640" y="3886200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263640" y="3913632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766560" y="3904487"/>
            <a:ext cx="3291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1A1918"/>
                </a:solidFill>
                <a:latin typeface="Carlito"/>
              </a:rPr>
              <a:t>Playbook-Variablen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058400" y="3904487"/>
            <a:ext cx="16916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555555"/>
                </a:solidFill>
                <a:latin typeface="DejaVu Sans Mono"/>
              </a:rPr>
              <a:t>vars: im Play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263640" y="4343400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263640" y="4370832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6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766560" y="4361688"/>
            <a:ext cx="3291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1A1918"/>
                </a:solidFill>
                <a:latin typeface="Carlito"/>
              </a:rPr>
              <a:t>host_vars / group_vars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058400" y="4361688"/>
            <a:ext cx="16916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555555"/>
                </a:solidFill>
                <a:latin typeface="DejaVu Sans Mono"/>
              </a:rPr>
              <a:t>aus dem Inventory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263640" y="4800600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263640" y="4828032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7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766560" y="4818888"/>
            <a:ext cx="3291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1A1918"/>
                </a:solidFill>
                <a:latin typeface="Carlito"/>
              </a:rPr>
              <a:t>Rollen-Defaults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058400" y="4818888"/>
            <a:ext cx="16916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555555"/>
                </a:solidFill>
                <a:latin typeface="DejaVu Sans Mono"/>
              </a:rPr>
              <a:t>roles/.../defaults/main.yml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263640" y="5349240"/>
            <a:ext cx="54864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Faustregel: 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je spezifischer die Quelle, desto höher die Priorität.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FQCN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FQCN — Fully Qualified Collection Name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02920" y="1417320"/>
            <a:ext cx="11155680" cy="868680"/>
          </a:xfrm>
          <a:prstGeom prst="roundRect">
            <a:avLst>
              <a:gd name="adj" fmla="val 10000"/>
            </a:avLst>
          </a:prstGeom>
          <a:solidFill>
            <a:srgbClr val="F7F7F7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618488"/>
            <a:ext cx="106070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>
                <a:solidFill>
                  <a:srgbClr val="EE0000"/>
                </a:solidFill>
                <a:latin typeface="Carlito"/>
              </a:rPr>
              <a:t>FQCN = </a:t>
            </a:r>
          </a:p>
          <a:p>
            <a:pPr algn="l">
              <a:lnSpc>
                <a:spcPct val="100000"/>
              </a:lnSpc>
            </a:pPr>
            <a:r>
              <a:rPr sz="1600" b="0" i="0">
                <a:solidFill>
                  <a:srgbClr val="1A1918"/>
                </a:solidFill>
                <a:latin typeface="Carlito"/>
              </a:rPr>
              <a:t>eindeutige, vollständige Referenz auf ein Modul oder Plugin.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514600"/>
            <a:ext cx="106070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i="0">
                <a:solidFill>
                  <a:srgbClr val="1A1918"/>
                </a:solidFill>
                <a:latin typeface="Carlito"/>
              </a:rPr>
              <a:t>namespace  ·  collection  ·  modul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3291840"/>
            <a:ext cx="11155680" cy="2066544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02920" y="3291840"/>
            <a:ext cx="1115568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323844"/>
            <a:ext cx="106984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Beispiel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088" y="3803904"/>
            <a:ext cx="10753344" cy="17556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200" b="0">
                <a:solidFill>
                  <a:srgbClr val="8BC37C"/>
                </a:solidFill>
                <a:latin typeface="DejaVu Sans Mono"/>
              </a:rPr>
              <a:t># FQCN = namespace.collection.modul</a:t>
            </a:r>
          </a:p>
          <a:p>
            <a:pPr>
              <a:lnSpc>
                <a:spcPct val="105000"/>
              </a:lnSpc>
            </a:pPr>
            <a:r>
              <a:rPr sz="12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200" b="1">
                <a:solidFill>
                  <a:srgbClr val="FF6B6B"/>
                </a:solidFill>
                <a:latin typeface="DejaVu Sans Mono"/>
              </a:rPr>
              <a:t>ansible.builtin.copy</a:t>
            </a:r>
          </a:p>
          <a:p>
            <a:pPr>
              <a:lnSpc>
                <a:spcPct val="105000"/>
              </a:lnSpc>
            </a:pPr>
            <a:r>
              <a:rPr sz="12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200" b="0">
                <a:solidFill>
                  <a:srgbClr val="8BC37C"/>
                </a:solidFill>
                <a:latin typeface="DejaVu Sans Mono"/>
              </a:rPr>
              <a:t># ansible  -&gt;  namespace (Anbieter)</a:t>
            </a:r>
          </a:p>
          <a:p>
            <a:pPr>
              <a:lnSpc>
                <a:spcPct val="105000"/>
              </a:lnSpc>
            </a:pPr>
            <a:r>
              <a:rPr sz="1200" b="0">
                <a:solidFill>
                  <a:srgbClr val="8BC37C"/>
                </a:solidFill>
                <a:latin typeface="DejaVu Sans Mono"/>
              </a:rPr>
              <a:t># builtin  -&gt;  collection (Paket)</a:t>
            </a:r>
          </a:p>
          <a:p>
            <a:pPr>
              <a:lnSpc>
                <a:spcPct val="105000"/>
              </a:lnSpc>
            </a:pPr>
            <a:r>
              <a:rPr sz="1200" b="0">
                <a:solidFill>
                  <a:srgbClr val="8BC37C"/>
                </a:solidFill>
                <a:latin typeface="DejaVu Sans Mono"/>
              </a:rPr>
              <a:t># copy     -&gt;  modul (die Funktion)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5623560"/>
            <a:ext cx="11155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A1918"/>
                </a:solidFill>
                <a:latin typeface="Carlito"/>
              </a:rPr>
              <a:t>NICHT verwechseln mit </a:t>
            </a:r>
          </a:p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B00000"/>
                </a:solidFill>
                <a:latin typeface="DejaVu Sans Mono"/>
              </a:rPr>
              <a:t>FQDN</a:t>
            </a:r>
          </a:p>
          <a:p>
            <a:pPr algn="l">
              <a:lnSpc>
                <a:spcPct val="100000"/>
              </a:lnSpc>
            </a:pPr>
            <a:r>
              <a:rPr sz="1250" b="0" i="0">
                <a:solidFill>
                  <a:srgbClr val="1A1918"/>
                </a:solidFill>
                <a:latin typeface="Carlito"/>
              </a:rPr>
              <a:t> (Fully Qualified Domain Name = Hostname)! Der FQCN macht eindeutig, aus welcher Collection ein Modul stammt.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FQCN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FQCN in der Praxis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463040"/>
            <a:ext cx="5943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GÄNGIGE FQCN-BEISPIELE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920240"/>
            <a:ext cx="3383280" cy="457200"/>
          </a:xfrm>
          <a:prstGeom prst="roundRect">
            <a:avLst>
              <a:gd name="adj" fmla="val 14000"/>
            </a:avLst>
          </a:prstGeom>
          <a:solidFill>
            <a:srgbClr val="F7F7F7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ansible.builtin.copy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69080" y="201168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Datei kopieren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2487168"/>
            <a:ext cx="3383280" cy="457200"/>
          </a:xfrm>
          <a:prstGeom prst="roundRect">
            <a:avLst>
              <a:gd name="adj" fmla="val 14000"/>
            </a:avLst>
          </a:prstGeom>
          <a:solidFill>
            <a:srgbClr val="F7F7F7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578608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ansible.builtin.apt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69080" y="2578608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Paket installieren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3054096"/>
            <a:ext cx="3383280" cy="457200"/>
          </a:xfrm>
          <a:prstGeom prst="roundRect">
            <a:avLst>
              <a:gd name="adj" fmla="val 14000"/>
            </a:avLst>
          </a:prstGeom>
          <a:solidFill>
            <a:srgbClr val="F7F7F7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145536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ansible.builtin.service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69080" y="3145536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Dienst verwalten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3621024"/>
            <a:ext cx="3383280" cy="457200"/>
          </a:xfrm>
          <a:prstGeom prst="roundRect">
            <a:avLst>
              <a:gd name="adj" fmla="val 14000"/>
            </a:avLst>
          </a:prstGeom>
          <a:solidFill>
            <a:srgbClr val="F7F7F7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3712464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ansible.builtin.template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69080" y="3712464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Template rendern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2920" y="4187952"/>
            <a:ext cx="3383280" cy="457200"/>
          </a:xfrm>
          <a:prstGeom prst="roundRect">
            <a:avLst>
              <a:gd name="adj" fmla="val 14000"/>
            </a:avLst>
          </a:prstGeom>
          <a:solidFill>
            <a:srgbClr val="F7F7F7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4279392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ansible.posix.firewalld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69080" y="4279392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Firewall (Collection)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2920" y="4754880"/>
            <a:ext cx="3383280" cy="457200"/>
          </a:xfrm>
          <a:prstGeom prst="roundRect">
            <a:avLst>
              <a:gd name="adj" fmla="val 14000"/>
            </a:avLst>
          </a:prstGeom>
          <a:solidFill>
            <a:srgbClr val="F7F7F7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1520" y="484632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community.general.git_config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69080" y="484632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Git (Community)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20840" y="1463040"/>
            <a:ext cx="49377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WARUM FQCN?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720840" y="1920240"/>
            <a:ext cx="4983480" cy="3977639"/>
          </a:xfrm>
          <a:prstGeom prst="roundRect">
            <a:avLst>
              <a:gd name="adj" fmla="val 5000"/>
            </a:avLst>
          </a:prstGeom>
          <a:solidFill>
            <a:srgbClr val="F7F7F7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995160" y="2148840"/>
            <a:ext cx="4480560" cy="3566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1A1918"/>
                </a:solidFill>
                <a:latin typeface="Carlito"/>
              </a:rPr>
              <a:t>Seit Ansible 2.10 sind Module in </a:t>
            </a:r>
          </a:p>
          <a:p>
            <a:pPr algn="l">
              <a:lnSpc>
                <a:spcPct val="125000"/>
              </a:lnSpc>
            </a:pPr>
            <a:r>
              <a:rPr sz="1250" b="1" i="0">
                <a:solidFill>
                  <a:srgbClr val="1A1918"/>
                </a:solidFill>
                <a:latin typeface="Carlito"/>
              </a:rPr>
              <a:t>Collections</a:t>
            </a:r>
          </a:p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1A1918"/>
                </a:solidFill>
                <a:latin typeface="Carlito"/>
              </a:rPr>
              <a:t> gebündelt.
</a:t>
            </a:r>
          </a:p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1A1918"/>
                </a:solidFill>
                <a:latin typeface="Carlito"/>
              </a:rPr>
              <a:t>Der FQCN macht eindeutig, </a:t>
            </a:r>
          </a:p>
          <a:p>
            <a:pPr algn="l">
              <a:lnSpc>
                <a:spcPct val="125000"/>
              </a:lnSpc>
            </a:pPr>
            <a:r>
              <a:rPr sz="1250" b="1" i="0">
                <a:solidFill>
                  <a:srgbClr val="1A1918"/>
                </a:solidFill>
                <a:latin typeface="Carlito"/>
              </a:rPr>
              <a:t>welches Modul</a:t>
            </a:r>
          </a:p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1A1918"/>
                </a:solidFill>
                <a:latin typeface="Carlito"/>
              </a:rPr>
              <a:t> gemeint ist.
</a:t>
            </a:r>
          </a:p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1A1918"/>
                </a:solidFill>
                <a:latin typeface="Carlito"/>
              </a:rPr>
              <a:t>Er vermeidet </a:t>
            </a:r>
          </a:p>
          <a:p>
            <a:pPr algn="l">
              <a:lnSpc>
                <a:spcPct val="125000"/>
              </a:lnSpc>
            </a:pPr>
            <a:r>
              <a:rPr sz="1250" b="1" i="0">
                <a:solidFill>
                  <a:srgbClr val="1A1918"/>
                </a:solidFill>
                <a:latin typeface="Carlito"/>
              </a:rPr>
              <a:t>Namenskollisionen</a:t>
            </a:r>
          </a:p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1A1918"/>
                </a:solidFill>
                <a:latin typeface="Carlito"/>
              </a:rPr>
              <a:t> — mehrere Collections können ein gleichnamiges Modul anbieten.
</a:t>
            </a:r>
          </a:p>
          <a:p>
            <a:pPr algn="l">
              <a:lnSpc>
                <a:spcPct val="125000"/>
              </a:lnSpc>
            </a:pPr>
            <a:r>
              <a:rPr sz="1250" b="1" i="0">
                <a:solidFill>
                  <a:srgbClr val="EE0000"/>
                </a:solidFill>
                <a:latin typeface="Carlito"/>
              </a:rPr>
              <a:t>Faustregel: </a:t>
            </a:r>
          </a:p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1A1918"/>
                </a:solidFill>
                <a:latin typeface="Carlito"/>
              </a:rPr>
              <a:t>immer den FQCN verwenden, nie die Kurzform.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COLLECTIONS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Was sind Collections?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02920" y="1463040"/>
            <a:ext cx="11155680" cy="1005840"/>
          </a:xfrm>
          <a:prstGeom prst="roundRect">
            <a:avLst>
              <a:gd name="adj" fmla="val 8000"/>
            </a:avLst>
          </a:prstGeom>
          <a:solidFill>
            <a:srgbClr val="1A19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645920"/>
            <a:ext cx="106070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FFFFFF"/>
                </a:solidFill>
                <a:latin typeface="Carlito"/>
              </a:rPr>
              <a:t>Eine Collection ist das Verteilungsformat für Ansible-Inhalte. Sie bündelt Module, Plugins, Rollen, Playbooks und Dokumentation in einem Paket.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743200"/>
            <a:ext cx="3611880" cy="12344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85800" y="292608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9260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16152" y="292608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Module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088" y="3401568"/>
            <a:ext cx="320954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Aktions-Bausteine (z.B. apt, firewalld)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43400" y="2743200"/>
            <a:ext cx="3611880" cy="12344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526280" y="292608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26280" y="29260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56632" y="292608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Plugins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44568" y="3401568"/>
            <a:ext cx="320954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Erweiterungen: Inventory, Connection, Filter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83880" y="2743200"/>
            <a:ext cx="3611880" cy="12344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366760" y="292608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66760" y="29260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7112" y="292608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Rollen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85048" y="3401568"/>
            <a:ext cx="320954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Wiederverwendbare Aufgaben-Sammlungen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02920" y="4206240"/>
            <a:ext cx="3611880" cy="12344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85800" y="43891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85800" y="43891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16152" y="438912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Playbooks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04088" y="4864607"/>
            <a:ext cx="320954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Fertige Abläufe als Vorlage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343400" y="4206240"/>
            <a:ext cx="3611880" cy="12344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4526280" y="43891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526280" y="43891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56632" y="438912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Dokumentation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44568" y="4864607"/>
            <a:ext cx="320954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Beschreibung &amp; Beispiele (docs/)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183880" y="4206240"/>
            <a:ext cx="3611880" cy="12344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366760" y="43891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366760" y="43891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897112" y="438912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Test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385048" y="4864607"/>
            <a:ext cx="320954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Tests &amp; CI für die Collection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COLLECTIONS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Collections nutzen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417320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BEZUGSQUELLE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737360"/>
            <a:ext cx="530352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1A1918"/>
                </a:solidFill>
                <a:latin typeface="Carlito"/>
              </a:rPr>
              <a:t>Ansible Galaxy</a:t>
            </a:r>
          </a:p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1A1918"/>
                </a:solidFill>
                <a:latin typeface="Carlito"/>
              </a:rPr>
              <a:t> (galaxy.ansible.com) ist der zentrale Hub — vergleichbar mit einem Paket-Manager für Ansible-Inhalte.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2606040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INSTALLATION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2971800"/>
            <a:ext cx="5303520" cy="2133600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02920" y="2971800"/>
            <a:ext cx="530352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003804"/>
            <a:ext cx="484632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galaxy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088" y="3483864"/>
            <a:ext cx="4901183" cy="18227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100" b="0">
                <a:solidFill>
                  <a:srgbClr val="8BC37C"/>
                </a:solidFill>
                <a:latin typeface="DejaVu Sans Mono"/>
              </a:rPr>
              <a:t># Installation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ansible-galaxy collection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install ansible.posix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8BC37C"/>
                </a:solidFill>
                <a:latin typeface="DejaVu Sans Mono"/>
              </a:rPr>
              <a:t># requirements.yml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7EC8FF"/>
                </a:solidFill>
                <a:latin typeface="DejaVu Sans Mono"/>
              </a:rPr>
              <a:t>collections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ansible.posix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version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'&gt;=1.5.0'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63640" y="1417320"/>
            <a:ext cx="5394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NAMENSSCHEMA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63640" y="1737360"/>
            <a:ext cx="53949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B00000"/>
                </a:solidFill>
                <a:latin typeface="DejaVu Sans Mono"/>
              </a:rPr>
              <a:t>namespace</a:t>
            </a:r>
          </a:p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1A1918"/>
                </a:solidFill>
                <a:latin typeface="Carlito"/>
              </a:rPr>
              <a:t> . </a:t>
            </a:r>
          </a:p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B00000"/>
                </a:solidFill>
                <a:latin typeface="DejaVu Sans Mono"/>
              </a:rPr>
              <a:t>name</a:t>
            </a:r>
          </a:p>
          <a:p>
            <a:pPr algn="l">
              <a:lnSpc>
                <a:spcPct val="100000"/>
              </a:lnSpc>
            </a:pPr>
            <a:r>
              <a:rPr sz="1400" b="0" i="0">
                <a:solidFill>
                  <a:srgbClr val="1A1918"/>
                </a:solidFill>
                <a:latin typeface="Carlito"/>
              </a:rPr>
              <a:t>    →  z.B.  </a:t>
            </a:r>
          </a:p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B00000"/>
                </a:solidFill>
                <a:latin typeface="DejaVu Sans Mono"/>
              </a:rPr>
              <a:t>ansible.posix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63640" y="2286000"/>
            <a:ext cx="5394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AUFBAU EINER COLLECTION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63640" y="2651760"/>
            <a:ext cx="5394960" cy="2007870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263640" y="2651760"/>
            <a:ext cx="539496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240" y="2683764"/>
            <a:ext cx="49377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ansible.posix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64807" y="3163824"/>
            <a:ext cx="4992624" cy="169697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ansible-posix/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plugins/modules/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plugins/inventory/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roles/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playbooks/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docs/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galaxy.yml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ROLLEN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Wie funktionieren Rollen?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02920" y="1463040"/>
            <a:ext cx="11155680" cy="960120"/>
          </a:xfrm>
          <a:prstGeom prst="roundRect">
            <a:avLst>
              <a:gd name="adj" fmla="val 8000"/>
            </a:avLst>
          </a:prstGeom>
          <a:solidFill>
            <a:srgbClr val="1A19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627632"/>
            <a:ext cx="106070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 i="0">
                <a:solidFill>
                  <a:srgbClr val="FFFFFF"/>
                </a:solidFill>
                <a:latin typeface="Carlito"/>
              </a:rPr>
              <a:t>Eine Rolle ist eine wiederverwendbare, in sich geschlossene Einheit von Aufgaben. Sie kapselt Tasks, Variablen, Templates und Handler zu einer logischen Funktion — z.B. „installiere &amp; konfiguriere einen Webserver“.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743200"/>
            <a:ext cx="5440680" cy="1417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85800" y="292608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9260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16152" y="2926080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Wiederverwendbar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088" y="3401568"/>
            <a:ext cx="5038344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Einmal schreiben, in vielen Playbooks nutzen.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2200" y="2743200"/>
            <a:ext cx="5440680" cy="1417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355080" y="292608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55080" y="29260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85432" y="2926080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Gekapselt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73368" y="3401568"/>
            <a:ext cx="5038344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Eigene Variablen, Templates &amp; Dateien pro Rolle.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2920" y="4389120"/>
            <a:ext cx="5440680" cy="1417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85800" y="457200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457200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16152" y="4572000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Teilbar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4088" y="5047488"/>
            <a:ext cx="5038344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Über Collections &amp; Galaxy mit anderen teilen.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72200" y="4389120"/>
            <a:ext cx="5440680" cy="1417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355080" y="457200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355080" y="457200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85432" y="4572000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Strukturiert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73368" y="5047488"/>
            <a:ext cx="5038344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Klare Verzeichnis-Struktur (tasks, handlers, …).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ROLLEN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Die Verzeichnisstruktur einer Rolle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417320"/>
            <a:ext cx="5029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ANATOMIE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737360"/>
            <a:ext cx="50292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1A1918"/>
                </a:solidFill>
                <a:latin typeface="Carlito"/>
              </a:rPr>
              <a:t>Eine Rolle folgt einem festen Aufbau. Jede Datei hat eine klar definierte Aufgabe — Ansible lädt sie automatisch.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237744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tasks/main.yml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3280" y="2377440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Hauptaufgaben der Rolle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88036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handlers/main.yml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83280" y="2880360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Neustart-/Trigger-Aktionen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338328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templates/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83280" y="3383280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Jinja2-Templates (.j2)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88620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files/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83280" y="3886200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Statische Dateien (Copy-Quelle)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438912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vars/main.yml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83280" y="4389120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Variablen (hohe Priorität)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489204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defaults/main.yml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83280" y="4892040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Standard-Variablen (niedrig)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5394959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meta/main.yml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83280" y="5394959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Abhängigkeiten &amp; Infos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26480" y="1417320"/>
            <a:ext cx="5577840" cy="3164586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6126480" y="1417320"/>
            <a:ext cx="557784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355080" y="1449324"/>
            <a:ext cx="512064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roles/webserver/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27648" y="1929384"/>
            <a:ext cx="5175503" cy="285369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roles/webserver/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tasks/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main.yml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handlers/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main.yml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templates/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files/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vars/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main.yml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defaults/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main.yml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meta/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main.yml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PRAXIS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Alles zusammen: Playbook mit Rolle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417320"/>
            <a:ext cx="4846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ZUSAMMENSPIEL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737360"/>
            <a:ext cx="4846320" cy="2560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 i="0">
                <a:solidFill>
                  <a:srgbClr val="1A1918"/>
                </a:solidFill>
                <a:latin typeface="Carlito"/>
              </a:rPr>
              <a:t>Das Playbook referenziert die Rolle </a:t>
            </a:r>
          </a:p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B00000"/>
                </a:solidFill>
                <a:latin typeface="DejaVu Sans Mono"/>
              </a:rPr>
              <a:t>webserver</a:t>
            </a:r>
          </a:p>
          <a:p>
            <a:pPr algn="l">
              <a:lnSpc>
                <a:spcPct val="125000"/>
              </a:lnSpc>
            </a:pPr>
            <a:r>
              <a:rPr sz="1200" b="0" i="0">
                <a:solidFill>
                  <a:srgbClr val="1A1918"/>
                </a:solidFill>
                <a:latin typeface="Carlito"/>
              </a:rPr>
              <a:t>. FQCN-Module (</a:t>
            </a:r>
          </a:p>
          <a:p>
            <a:pPr algn="l">
              <a:lnSpc>
                <a:spcPct val="125000"/>
              </a:lnSpc>
            </a:pPr>
            <a:r>
              <a:rPr sz="1200" b="0" i="0">
                <a:solidFill>
                  <a:srgbClr val="B00000"/>
                </a:solidFill>
                <a:latin typeface="DejaVu Sans Mono"/>
              </a:rPr>
              <a:t>ansible.builtin.*</a:t>
            </a:r>
          </a:p>
          <a:p>
            <a:pPr algn="l">
              <a:lnSpc>
                <a:spcPct val="125000"/>
              </a:lnSpc>
            </a:pPr>
            <a:r>
              <a:rPr sz="1200" b="0" i="0">
                <a:solidFill>
                  <a:srgbClr val="1A1918"/>
                </a:solidFill>
                <a:latin typeface="Carlito"/>
              </a:rPr>
              <a:t>) arbeiten im Hintergrund.
</a:t>
            </a:r>
          </a:p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EE0000"/>
                </a:solidFill>
                <a:latin typeface="Carlito"/>
              </a:rPr>
              <a:t>1.</a:t>
            </a:r>
          </a:p>
          <a:p>
            <a:pPr algn="l">
              <a:lnSpc>
                <a:spcPct val="125000"/>
              </a:lnSpc>
            </a:pPr>
            <a:r>
              <a:rPr sz="1200" b="0" i="0">
                <a:solidFill>
                  <a:srgbClr val="1A1918"/>
                </a:solidFill>
                <a:latin typeface="Carlito"/>
              </a:rPr>
              <a:t> Rolle wird geladen.
</a:t>
            </a:r>
          </a:p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EE0000"/>
                </a:solidFill>
                <a:latin typeface="Carlito"/>
              </a:rPr>
              <a:t>2.</a:t>
            </a:r>
          </a:p>
          <a:p>
            <a:pPr algn="l">
              <a:lnSpc>
                <a:spcPct val="125000"/>
              </a:lnSpc>
            </a:pPr>
            <a:r>
              <a:rPr sz="1200" b="0" i="0">
                <a:solidFill>
                  <a:srgbClr val="1A1918"/>
                </a:solidFill>
                <a:latin typeface="Carlito"/>
              </a:rPr>
              <a:t> Aufgaben &amp; Variablen aus der Rolle gelten.
</a:t>
            </a:r>
          </a:p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EE0000"/>
                </a:solidFill>
                <a:latin typeface="Carlito"/>
              </a:rPr>
              <a:t>3.</a:t>
            </a:r>
          </a:p>
          <a:p>
            <a:pPr algn="l">
              <a:lnSpc>
                <a:spcPct val="125000"/>
              </a:lnSpc>
            </a:pPr>
            <a:r>
              <a:rPr sz="1200" b="0" i="0">
                <a:solidFill>
                  <a:srgbClr val="1A1918"/>
                </a:solidFill>
                <a:latin typeface="Carlito"/>
              </a:rPr>
              <a:t> Idempotenz verhindert doppelte Arbeit.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23560" y="1417320"/>
            <a:ext cx="6035040" cy="2502408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623560" y="1417320"/>
            <a:ext cx="603504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852160" y="1449324"/>
            <a:ext cx="557784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deploy.yml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24728" y="1929384"/>
            <a:ext cx="5632703" cy="2191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---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Webserver ausrollen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hosts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webserver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become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true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roles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0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webserver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vars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nginx_port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8080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FAZIT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Zusammenfassung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1463040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Was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06040" y="1481328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Agentenloses, deklaratives Automatisierungs-Tool (SSH, YAML).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938528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Aufbau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06040" y="1956816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Control Node, Managed Nodes, Inventory, Module, Playbooks.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2414016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Syntax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06040" y="2432304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YAML + Jinja2 ({{ variable }}) für dynamische Inhalte.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2889504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Ad-hoc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06040" y="2907792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ansible &lt;hosts&gt; -m &lt;modul&gt; für schnelle Einzelaktionen.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3364992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Facts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3383280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Systeminfos werden automatisch gesammelt (gather_facts).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3840480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Variablen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06040" y="3858768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Auflösung nach Präzedenz — Extra-Vars gewinnen, Defaults verlieren.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4315968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FQCN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06040" y="4334256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Eindeutige Modul-Referenz: namespace.collection.modul.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4791456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Collections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06040" y="4809744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Pakete mit Modulen, Rollen &amp; Plugins (Galaxy).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5266944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Rollen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606040" y="5285231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Wiederverwendbare, gekapselte Aufgaben-Einheiten.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961120" y="1554480"/>
            <a:ext cx="2697480" cy="4206240"/>
          </a:xfrm>
          <a:prstGeom prst="roundRect">
            <a:avLst>
              <a:gd name="adj" fmla="val 6000"/>
            </a:avLst>
          </a:prstGeom>
          <a:solidFill>
            <a:srgbClr val="F7F7F7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5" name="Picture 2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040" y="1783080"/>
            <a:ext cx="1097280" cy="1353312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9189720" y="3291840"/>
            <a:ext cx="2194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QUELLEN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89720" y="3611880"/>
            <a:ext cx="228600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950" b="0" i="0">
                <a:solidFill>
                  <a:srgbClr val="555555"/>
                </a:solidFill>
                <a:latin typeface="Carlito"/>
              </a:rPr>
              <a:t>docs.ansible.com</a:t>
            </a:r>
          </a:p>
          <a:p>
            <a:pPr algn="l">
              <a:lnSpc>
                <a:spcPct val="140000"/>
              </a:lnSpc>
            </a:pPr>
            <a:r>
              <a:rPr sz="950" b="0" i="0">
                <a:solidFill>
                  <a:srgbClr val="555555"/>
                </a:solidFill>
                <a:latin typeface="Carlito"/>
              </a:rPr>
              <a:t>galaxy.ansible.com</a:t>
            </a:r>
          </a:p>
          <a:p>
            <a:pPr algn="l">
              <a:lnSpc>
                <a:spcPct val="140000"/>
              </a:lnSpc>
            </a:pPr>
            <a:r>
              <a:rPr sz="950" b="0" i="0">
                <a:solidFill>
                  <a:srgbClr val="555555"/>
                </a:solidFill>
                <a:latin typeface="Carlito"/>
              </a:rPr>
              <a:t>github.com/ansible</a:t>
            </a:r>
          </a:p>
          <a:p>
            <a:pPr algn="l">
              <a:lnSpc>
                <a:spcPct val="140000"/>
              </a:lnSpc>
            </a:pPr>
            <a:r>
              <a:rPr sz="950" b="0" i="0">
                <a:solidFill>
                  <a:srgbClr val="555555"/>
                </a:solidFill>
                <a:latin typeface="Carlito"/>
              </a:rPr>
              <a:t>Logo: Wikimedia Commons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